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9"/>
  </p:notesMasterIdLst>
  <p:sldIdLst>
    <p:sldId id="256" r:id="rId3"/>
    <p:sldId id="506" r:id="rId4"/>
    <p:sldId id="494" r:id="rId5"/>
    <p:sldId id="507" r:id="rId6"/>
    <p:sldId id="509" r:id="rId7"/>
    <p:sldId id="493" r:id="rId8"/>
    <p:sldId id="495" r:id="rId9"/>
    <p:sldId id="496" r:id="rId10"/>
    <p:sldId id="497" r:id="rId11"/>
    <p:sldId id="498" r:id="rId12"/>
    <p:sldId id="499" r:id="rId13"/>
    <p:sldId id="500" r:id="rId14"/>
    <p:sldId id="501" r:id="rId15"/>
    <p:sldId id="502" r:id="rId16"/>
    <p:sldId id="505" r:id="rId17"/>
    <p:sldId id="434" r:id="rId18"/>
    <p:sldId id="443" r:id="rId19"/>
    <p:sldId id="444" r:id="rId20"/>
    <p:sldId id="510" r:id="rId21"/>
    <p:sldId id="511" r:id="rId22"/>
    <p:sldId id="508" r:id="rId23"/>
    <p:sldId id="512" r:id="rId24"/>
    <p:sldId id="436" r:id="rId25"/>
    <p:sldId id="513" r:id="rId26"/>
    <p:sldId id="514" r:id="rId27"/>
    <p:sldId id="515" r:id="rId28"/>
    <p:sldId id="516" r:id="rId29"/>
    <p:sldId id="517" r:id="rId30"/>
    <p:sldId id="518" r:id="rId31"/>
    <p:sldId id="519" r:id="rId32"/>
    <p:sldId id="520" r:id="rId33"/>
    <p:sldId id="521" r:id="rId34"/>
    <p:sldId id="522" r:id="rId35"/>
    <p:sldId id="523" r:id="rId36"/>
    <p:sldId id="524" r:id="rId37"/>
    <p:sldId id="3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9D32B1-08AD-0943-8C60-7CB4F1A83E64}" type="slidenum">
              <a:rPr lang="en-US" smtClean="0"/>
              <a:t>16</a:t>
            </a:fld>
            <a:endParaRPr lang="en-US"/>
          </a:p>
        </p:txBody>
      </p:sp>
    </p:spTree>
    <p:extLst>
      <p:ext uri="{BB962C8B-B14F-4D97-AF65-F5344CB8AC3E}">
        <p14:creationId xmlns:p14="http://schemas.microsoft.com/office/powerpoint/2010/main" val="1809542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9D32B1-08AD-0943-8C60-7CB4F1A83E64}" type="slidenum">
              <a:rPr lang="en-US" smtClean="0"/>
              <a:t>17</a:t>
            </a:fld>
            <a:endParaRPr lang="en-US"/>
          </a:p>
        </p:txBody>
      </p:sp>
    </p:spTree>
    <p:extLst>
      <p:ext uri="{BB962C8B-B14F-4D97-AF65-F5344CB8AC3E}">
        <p14:creationId xmlns:p14="http://schemas.microsoft.com/office/powerpoint/2010/main" val="3136394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9D32B1-08AD-0943-8C60-7CB4F1A83E64}" type="slidenum">
              <a:rPr lang="en-US" smtClean="0"/>
              <a:t>18</a:t>
            </a:fld>
            <a:endParaRPr lang="en-US"/>
          </a:p>
        </p:txBody>
      </p:sp>
    </p:spTree>
    <p:extLst>
      <p:ext uri="{BB962C8B-B14F-4D97-AF65-F5344CB8AC3E}">
        <p14:creationId xmlns:p14="http://schemas.microsoft.com/office/powerpoint/2010/main" val="61357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9/21/23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9/21/23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9/21/23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9/21/23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9/21/23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9/21/23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9/21/23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9/21/23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9/21/23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9/21/23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9/21/23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9/21/23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9/21/23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9/21/23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9/21/23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9/21/23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6F7-DE44-A54E-850E-9A7F2F104817}"/>
              </a:ext>
            </a:extLst>
          </p:cNvPr>
          <p:cNvSpPr>
            <a:spLocks noGrp="1"/>
          </p:cNvSpPr>
          <p:nvPr>
            <p:ph type="title"/>
          </p:nvPr>
        </p:nvSpPr>
        <p:spPr/>
        <p:txBody>
          <a:bodyPr/>
          <a:lstStyle/>
          <a:p>
            <a:r>
              <a:rPr lang="en-US" dirty="0"/>
              <a:t>FCCI Compositions</a:t>
            </a:r>
          </a:p>
        </p:txBody>
      </p:sp>
      <p:sp>
        <p:nvSpPr>
          <p:cNvPr id="3" name="Content Placeholder 2">
            <a:extLst>
              <a:ext uri="{FF2B5EF4-FFF2-40B4-BE49-F238E27FC236}">
                <a16:creationId xmlns:a16="http://schemas.microsoft.com/office/drawing/2014/main" id="{439777E0-E28C-5749-96FE-4CB7D8E97031}"/>
              </a:ext>
            </a:extLst>
          </p:cNvPr>
          <p:cNvSpPr>
            <a:spLocks noGrp="1"/>
          </p:cNvSpPr>
          <p:nvPr>
            <p:ph sz="half" idx="1"/>
          </p:nvPr>
        </p:nvSpPr>
        <p:spPr>
          <a:xfrm>
            <a:off x="609600" y="1968503"/>
            <a:ext cx="4886972" cy="4157663"/>
          </a:xfrm>
        </p:spPr>
        <p:txBody>
          <a:bodyPr/>
          <a:lstStyle/>
          <a:p>
            <a:r>
              <a:rPr lang="en-US" sz="2400" dirty="0"/>
              <a:t>X-ray map for fission products</a:t>
            </a:r>
          </a:p>
          <a:p>
            <a:r>
              <a:rPr lang="en-US" sz="2400" dirty="0"/>
              <a:t>EPMA analysis for key species</a:t>
            </a:r>
          </a:p>
          <a:p>
            <a:r>
              <a:rPr lang="en-US" sz="2400" dirty="0"/>
              <a:t>Fe diffuses into the fuel, Ce and Nd diffuse into the cladding, and Pd enriches in localized areas of the fuel near the fuel–cladding interface</a:t>
            </a:r>
          </a:p>
          <a:p>
            <a:r>
              <a:rPr lang="en-US" sz="2400" dirty="0"/>
              <a:t>The lanthanides penetrated the farthest into the cladding (40 mm) of any components originating in the fuel</a:t>
            </a:r>
          </a:p>
          <a:p>
            <a:endParaRPr lang="en-US" sz="2400" dirty="0"/>
          </a:p>
          <a:p>
            <a:endParaRPr lang="en-US" sz="2400" dirty="0"/>
          </a:p>
        </p:txBody>
      </p:sp>
      <p:pic>
        <p:nvPicPr>
          <p:cNvPr id="7" name="Content Placeholder 6">
            <a:extLst>
              <a:ext uri="{FF2B5EF4-FFF2-40B4-BE49-F238E27FC236}">
                <a16:creationId xmlns:a16="http://schemas.microsoft.com/office/drawing/2014/main" id="{3CDFF704-A1CA-254F-9CDC-5F1D7A663285}"/>
              </a:ext>
            </a:extLst>
          </p:cNvPr>
          <p:cNvPicPr>
            <a:picLocks noGrp="1" noChangeAspect="1"/>
          </p:cNvPicPr>
          <p:nvPr>
            <p:ph sz="half" idx="2"/>
          </p:nvPr>
        </p:nvPicPr>
        <p:blipFill>
          <a:blip r:embed="rId2"/>
          <a:stretch>
            <a:fillRect/>
          </a:stretch>
        </p:blipFill>
        <p:spPr>
          <a:xfrm>
            <a:off x="8492341" y="1881984"/>
            <a:ext cx="3403589" cy="4075904"/>
          </a:xfrm>
          <a:prstGeom prst="rect">
            <a:avLst/>
          </a:prstGeom>
        </p:spPr>
      </p:pic>
      <p:sp>
        <p:nvSpPr>
          <p:cNvPr id="5" name="Slide Number Placeholder 4">
            <a:extLst>
              <a:ext uri="{FF2B5EF4-FFF2-40B4-BE49-F238E27FC236}">
                <a16:creationId xmlns:a16="http://schemas.microsoft.com/office/drawing/2014/main" id="{3176C519-A7C9-9942-B75A-71A7388C58E5}"/>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Picture 5">
            <a:extLst>
              <a:ext uri="{FF2B5EF4-FFF2-40B4-BE49-F238E27FC236}">
                <a16:creationId xmlns:a16="http://schemas.microsoft.com/office/drawing/2014/main" id="{7A831C1A-7686-994A-AC19-C311F395031E}"/>
              </a:ext>
            </a:extLst>
          </p:cNvPr>
          <p:cNvPicPr>
            <a:picLocks noChangeAspect="1"/>
          </p:cNvPicPr>
          <p:nvPr/>
        </p:nvPicPr>
        <p:blipFill>
          <a:blip r:embed="rId3"/>
          <a:stretch>
            <a:fillRect/>
          </a:stretch>
        </p:blipFill>
        <p:spPr>
          <a:xfrm>
            <a:off x="5496572" y="2371727"/>
            <a:ext cx="2927497" cy="3351214"/>
          </a:xfrm>
          <a:prstGeom prst="rect">
            <a:avLst/>
          </a:prstGeom>
        </p:spPr>
      </p:pic>
      <p:sp>
        <p:nvSpPr>
          <p:cNvPr id="8" name="Rectangle 7">
            <a:extLst>
              <a:ext uri="{FF2B5EF4-FFF2-40B4-BE49-F238E27FC236}">
                <a16:creationId xmlns:a16="http://schemas.microsoft.com/office/drawing/2014/main" id="{B77F493F-7369-9A49-8789-6E3F0D4B125F}"/>
              </a:ext>
            </a:extLst>
          </p:cNvPr>
          <p:cNvSpPr/>
          <p:nvPr/>
        </p:nvSpPr>
        <p:spPr>
          <a:xfrm>
            <a:off x="5394546" y="5755276"/>
            <a:ext cx="3063659" cy="338554"/>
          </a:xfrm>
          <a:prstGeom prst="rect">
            <a:avLst/>
          </a:prstGeom>
        </p:spPr>
        <p:txBody>
          <a:bodyPr wrap="none">
            <a:spAutoFit/>
          </a:bodyPr>
          <a:lstStyle/>
          <a:p>
            <a:r>
              <a:rPr lang="en-US" sz="1600" dirty="0">
                <a:latin typeface="Helvetica" pitchFamily="2" charset="0"/>
              </a:rPr>
              <a:t>(g) Ce, (h) Nd, (i) Ru, and (j) Pd</a:t>
            </a:r>
            <a:endParaRPr lang="en-US" sz="1600" dirty="0">
              <a:effectLst/>
              <a:latin typeface="Helvetica" pitchFamily="2" charset="0"/>
            </a:endParaRPr>
          </a:p>
        </p:txBody>
      </p:sp>
    </p:spTree>
    <p:extLst>
      <p:ext uri="{BB962C8B-B14F-4D97-AF65-F5344CB8AC3E}">
        <p14:creationId xmlns:p14="http://schemas.microsoft.com/office/powerpoint/2010/main" val="9994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6BC8-6FCB-704C-AC34-A78F5D1F01F2}"/>
              </a:ext>
            </a:extLst>
          </p:cNvPr>
          <p:cNvSpPr>
            <a:spLocks noGrp="1"/>
          </p:cNvSpPr>
          <p:nvPr>
            <p:ph type="title"/>
          </p:nvPr>
        </p:nvSpPr>
        <p:spPr/>
        <p:txBody>
          <a:bodyPr/>
          <a:lstStyle/>
          <a:p>
            <a:r>
              <a:rPr lang="en-US" dirty="0"/>
              <a:t>FCCI Compositions</a:t>
            </a:r>
          </a:p>
        </p:txBody>
      </p:sp>
      <p:sp>
        <p:nvSpPr>
          <p:cNvPr id="3" name="Content Placeholder 2">
            <a:extLst>
              <a:ext uri="{FF2B5EF4-FFF2-40B4-BE49-F238E27FC236}">
                <a16:creationId xmlns:a16="http://schemas.microsoft.com/office/drawing/2014/main" id="{6E857B11-BFC0-1741-B543-829D58113A2A}"/>
              </a:ext>
            </a:extLst>
          </p:cNvPr>
          <p:cNvSpPr>
            <a:spLocks noGrp="1"/>
          </p:cNvSpPr>
          <p:nvPr>
            <p:ph sz="half" idx="1"/>
          </p:nvPr>
        </p:nvSpPr>
        <p:spPr>
          <a:xfrm>
            <a:off x="609600" y="1968503"/>
            <a:ext cx="6579476" cy="4157663"/>
          </a:xfrm>
        </p:spPr>
        <p:txBody>
          <a:bodyPr/>
          <a:lstStyle/>
          <a:p>
            <a:r>
              <a:rPr lang="en-US" sz="2400" dirty="0"/>
              <a:t>The DP-11 fuel element was irradiated to about 10 at.% burnup at elevated cladding temperatures (630–660 C), binary U-Zr</a:t>
            </a:r>
          </a:p>
          <a:p>
            <a:r>
              <a:rPr lang="en-US" sz="2400" dirty="0"/>
              <a:t>There is a 50-</a:t>
            </a:r>
            <a:r>
              <a:rPr lang="en-US" sz="2400" dirty="0">
                <a:latin typeface="Symbol" pitchFamily="2" charset="2"/>
              </a:rPr>
              <a:t>m</a:t>
            </a:r>
            <a:r>
              <a:rPr lang="en-US" sz="2400" dirty="0"/>
              <a:t>m-wide zone of the cladding that is high in Cr and low in Fe and Ni</a:t>
            </a:r>
          </a:p>
          <a:p>
            <a:r>
              <a:rPr lang="en-US" sz="2400" dirty="0"/>
              <a:t>In the fuel, Fe has </a:t>
            </a:r>
            <a:r>
              <a:rPr lang="en-US" sz="2400" dirty="0" err="1"/>
              <a:t>interdiffused</a:t>
            </a:r>
            <a:r>
              <a:rPr lang="en-US" sz="2400" dirty="0"/>
              <a:t> around 250 </a:t>
            </a:r>
            <a:r>
              <a:rPr lang="en-US" sz="2400" dirty="0">
                <a:latin typeface="Symbol" pitchFamily="2" charset="2"/>
              </a:rPr>
              <a:t>m</a:t>
            </a:r>
            <a:r>
              <a:rPr lang="en-US" sz="2400" dirty="0"/>
              <a:t>m</a:t>
            </a:r>
          </a:p>
          <a:p>
            <a:r>
              <a:rPr lang="en-US" sz="2400" dirty="0"/>
              <a:t>In the cladding band containing high Cr and low Fe and Ni, lanthanide concentrations are elevated</a:t>
            </a:r>
          </a:p>
          <a:p>
            <a:endParaRPr lang="en-US" sz="2400" dirty="0"/>
          </a:p>
          <a:p>
            <a:endParaRPr lang="en-US" sz="2400" dirty="0"/>
          </a:p>
        </p:txBody>
      </p:sp>
      <p:pic>
        <p:nvPicPr>
          <p:cNvPr id="7" name="Content Placeholder 6">
            <a:extLst>
              <a:ext uri="{FF2B5EF4-FFF2-40B4-BE49-F238E27FC236}">
                <a16:creationId xmlns:a16="http://schemas.microsoft.com/office/drawing/2014/main" id="{A4EE7470-92D5-EC4F-BDA4-F4F360CC166A}"/>
              </a:ext>
            </a:extLst>
          </p:cNvPr>
          <p:cNvPicPr>
            <a:picLocks noGrp="1" noChangeAspect="1"/>
          </p:cNvPicPr>
          <p:nvPr>
            <p:ph sz="half" idx="2"/>
          </p:nvPr>
        </p:nvPicPr>
        <p:blipFill>
          <a:blip r:embed="rId2"/>
          <a:stretch>
            <a:fillRect/>
          </a:stretch>
        </p:blipFill>
        <p:spPr>
          <a:xfrm>
            <a:off x="7278900" y="1619790"/>
            <a:ext cx="3662369" cy="5238210"/>
          </a:xfrm>
          <a:prstGeom prst="rect">
            <a:avLst/>
          </a:prstGeom>
        </p:spPr>
      </p:pic>
      <p:sp>
        <p:nvSpPr>
          <p:cNvPr id="5" name="Slide Number Placeholder 4">
            <a:extLst>
              <a:ext uri="{FF2B5EF4-FFF2-40B4-BE49-F238E27FC236}">
                <a16:creationId xmlns:a16="http://schemas.microsoft.com/office/drawing/2014/main" id="{3112BB3F-F1DB-3249-B292-F86627819AD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Picture 5">
            <a:extLst>
              <a:ext uri="{FF2B5EF4-FFF2-40B4-BE49-F238E27FC236}">
                <a16:creationId xmlns:a16="http://schemas.microsoft.com/office/drawing/2014/main" id="{FDA53B95-5FAB-3F46-BDFE-7B7F50B46E25}"/>
              </a:ext>
            </a:extLst>
          </p:cNvPr>
          <p:cNvPicPr>
            <a:picLocks noChangeAspect="1"/>
          </p:cNvPicPr>
          <p:nvPr/>
        </p:nvPicPr>
        <p:blipFill>
          <a:blip r:embed="rId3"/>
          <a:stretch>
            <a:fillRect/>
          </a:stretch>
        </p:blipFill>
        <p:spPr>
          <a:xfrm>
            <a:off x="187969" y="6173472"/>
            <a:ext cx="7382577" cy="182880"/>
          </a:xfrm>
          <a:prstGeom prst="rect">
            <a:avLst/>
          </a:prstGeom>
        </p:spPr>
      </p:pic>
    </p:spTree>
    <p:extLst>
      <p:ext uri="{BB962C8B-B14F-4D97-AF65-F5344CB8AC3E}">
        <p14:creationId xmlns:p14="http://schemas.microsoft.com/office/powerpoint/2010/main" val="516022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DCB8-B46E-4C48-A5E8-127FC39B85C2}"/>
              </a:ext>
            </a:extLst>
          </p:cNvPr>
          <p:cNvSpPr>
            <a:spLocks noGrp="1"/>
          </p:cNvSpPr>
          <p:nvPr>
            <p:ph type="title"/>
          </p:nvPr>
        </p:nvSpPr>
        <p:spPr/>
        <p:txBody>
          <a:bodyPr/>
          <a:lstStyle/>
          <a:p>
            <a:r>
              <a:rPr lang="en-US" dirty="0"/>
              <a:t>FCCI </a:t>
            </a:r>
          </a:p>
        </p:txBody>
      </p:sp>
      <p:sp>
        <p:nvSpPr>
          <p:cNvPr id="3" name="Content Placeholder 2">
            <a:extLst>
              <a:ext uri="{FF2B5EF4-FFF2-40B4-BE49-F238E27FC236}">
                <a16:creationId xmlns:a16="http://schemas.microsoft.com/office/drawing/2014/main" id="{08C8C4A5-FB2E-6E48-9205-484356B68440}"/>
              </a:ext>
            </a:extLst>
          </p:cNvPr>
          <p:cNvSpPr>
            <a:spLocks noGrp="1"/>
          </p:cNvSpPr>
          <p:nvPr>
            <p:ph sz="half" idx="1"/>
          </p:nvPr>
        </p:nvSpPr>
        <p:spPr/>
        <p:txBody>
          <a:bodyPr/>
          <a:lstStyle/>
          <a:p>
            <a:r>
              <a:rPr lang="en-US" sz="2400" dirty="0"/>
              <a:t>A variety of phases have been observed to form locally where swelled fuel has contacted the cladding</a:t>
            </a:r>
          </a:p>
          <a:p>
            <a:r>
              <a:rPr lang="en-US" sz="2400" dirty="0"/>
              <a:t>At the interface between the fuel and the cladding, the observed phases on both sides combine the cladding elements Fe, Ni, and Cr with the fuel components U, Zr, and Pu and the lanthanide fission products</a:t>
            </a:r>
          </a:p>
          <a:p>
            <a:endParaRPr lang="en-US" sz="2400" dirty="0"/>
          </a:p>
          <a:p>
            <a:endParaRPr lang="en-US" sz="2400" dirty="0"/>
          </a:p>
        </p:txBody>
      </p:sp>
      <p:sp>
        <p:nvSpPr>
          <p:cNvPr id="4" name="Content Placeholder 3">
            <a:extLst>
              <a:ext uri="{FF2B5EF4-FFF2-40B4-BE49-F238E27FC236}">
                <a16:creationId xmlns:a16="http://schemas.microsoft.com/office/drawing/2014/main" id="{DDDACF29-A588-494D-8F73-C1F16A4D4F99}"/>
              </a:ext>
            </a:extLst>
          </p:cNvPr>
          <p:cNvSpPr>
            <a:spLocks noGrp="1"/>
          </p:cNvSpPr>
          <p:nvPr>
            <p:ph sz="half" idx="2"/>
          </p:nvPr>
        </p:nvSpPr>
        <p:spPr/>
        <p:txBody>
          <a:bodyPr/>
          <a:lstStyle/>
          <a:p>
            <a:r>
              <a:rPr lang="en-US" sz="2400" dirty="0"/>
              <a:t>In the cladding, the developed phases are enriched with cladding components, and they contain differing amounts of the primary fuel components and fission product components</a:t>
            </a:r>
          </a:p>
          <a:p>
            <a:r>
              <a:rPr lang="en-US" sz="2400" dirty="0"/>
              <a:t>Lanthanides penetrate farthest into the cladding, specifically Ce and Nd</a:t>
            </a:r>
          </a:p>
          <a:p>
            <a:r>
              <a:rPr lang="en-US" sz="2400" dirty="0"/>
              <a:t>Fe and Ni depletion zones are observed in all the fuel elements</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303B83D5-54D0-8A49-A37A-C02A42F037E1}"/>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34128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DCB8-B46E-4C48-A5E8-127FC39B85C2}"/>
              </a:ext>
            </a:extLst>
          </p:cNvPr>
          <p:cNvSpPr>
            <a:spLocks noGrp="1"/>
          </p:cNvSpPr>
          <p:nvPr>
            <p:ph type="title"/>
          </p:nvPr>
        </p:nvSpPr>
        <p:spPr/>
        <p:txBody>
          <a:bodyPr/>
          <a:lstStyle/>
          <a:p>
            <a:r>
              <a:rPr lang="en-US" dirty="0"/>
              <a:t>FCCI </a:t>
            </a:r>
          </a:p>
        </p:txBody>
      </p:sp>
      <p:sp>
        <p:nvSpPr>
          <p:cNvPr id="3" name="Content Placeholder 2">
            <a:extLst>
              <a:ext uri="{FF2B5EF4-FFF2-40B4-BE49-F238E27FC236}">
                <a16:creationId xmlns:a16="http://schemas.microsoft.com/office/drawing/2014/main" id="{08C8C4A5-FB2E-6E48-9205-484356B68440}"/>
              </a:ext>
            </a:extLst>
          </p:cNvPr>
          <p:cNvSpPr>
            <a:spLocks noGrp="1"/>
          </p:cNvSpPr>
          <p:nvPr>
            <p:ph sz="half" idx="1"/>
          </p:nvPr>
        </p:nvSpPr>
        <p:spPr>
          <a:xfrm>
            <a:off x="609599" y="1968503"/>
            <a:ext cx="6011917" cy="4157663"/>
          </a:xfrm>
        </p:spPr>
        <p:txBody>
          <a:bodyPr/>
          <a:lstStyle/>
          <a:p>
            <a:r>
              <a:rPr lang="en-US" sz="2400" dirty="0"/>
              <a:t>In the fuel, some phases are observed that are enriched with the fuel constituents and contain Fe or Ni as the major nonfuel or components</a:t>
            </a:r>
          </a:p>
          <a:p>
            <a:r>
              <a:rPr lang="en-US" sz="2400" dirty="0"/>
              <a:t>Other phases are observed that primarily contain lanthanides</a:t>
            </a:r>
          </a:p>
          <a:p>
            <a:r>
              <a:rPr lang="en-US" sz="2400" dirty="0"/>
              <a:t>The interaction zone formation is localized</a:t>
            </a:r>
          </a:p>
          <a:p>
            <a:r>
              <a:rPr lang="en-US" sz="2400" dirty="0"/>
              <a:t>Temperature and power variations along the length of a fuel element appear to impact the amount of FCCI that occurs</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47AF267C-60BA-664A-8071-C54C3BE46979}"/>
              </a:ext>
            </a:extLst>
          </p:cNvPr>
          <p:cNvPicPr>
            <a:picLocks noGrp="1" noChangeAspect="1"/>
          </p:cNvPicPr>
          <p:nvPr>
            <p:ph sz="half" idx="2"/>
          </p:nvPr>
        </p:nvPicPr>
        <p:blipFill>
          <a:blip r:embed="rId2"/>
          <a:stretch>
            <a:fillRect/>
          </a:stretch>
        </p:blipFill>
        <p:spPr>
          <a:xfrm>
            <a:off x="6758152" y="2756262"/>
            <a:ext cx="5041462" cy="1635642"/>
          </a:xfrm>
          <a:prstGeom prst="rect">
            <a:avLst/>
          </a:prstGeom>
        </p:spPr>
      </p:pic>
      <p:sp>
        <p:nvSpPr>
          <p:cNvPr id="5" name="Slide Number Placeholder 4">
            <a:extLst>
              <a:ext uri="{FF2B5EF4-FFF2-40B4-BE49-F238E27FC236}">
                <a16:creationId xmlns:a16="http://schemas.microsoft.com/office/drawing/2014/main" id="{303B83D5-54D0-8A49-A37A-C02A42F037E1}"/>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7" name="Picture 6">
            <a:extLst>
              <a:ext uri="{FF2B5EF4-FFF2-40B4-BE49-F238E27FC236}">
                <a16:creationId xmlns:a16="http://schemas.microsoft.com/office/drawing/2014/main" id="{582067B8-6F05-FE43-B91C-028BCFDC7C21}"/>
              </a:ext>
            </a:extLst>
          </p:cNvPr>
          <p:cNvPicPr>
            <a:picLocks noChangeAspect="1"/>
          </p:cNvPicPr>
          <p:nvPr/>
        </p:nvPicPr>
        <p:blipFill>
          <a:blip r:embed="rId3"/>
          <a:stretch>
            <a:fillRect/>
          </a:stretch>
        </p:blipFill>
        <p:spPr>
          <a:xfrm>
            <a:off x="6758152" y="4766601"/>
            <a:ext cx="5141310" cy="1075920"/>
          </a:xfrm>
          <a:prstGeom prst="rect">
            <a:avLst/>
          </a:prstGeom>
        </p:spPr>
      </p:pic>
      <p:sp>
        <p:nvSpPr>
          <p:cNvPr id="8" name="TextBox 7">
            <a:extLst>
              <a:ext uri="{FF2B5EF4-FFF2-40B4-BE49-F238E27FC236}">
                <a16:creationId xmlns:a16="http://schemas.microsoft.com/office/drawing/2014/main" id="{3E662D8C-89B5-B24E-A044-0B4CB09E4F86}"/>
              </a:ext>
            </a:extLst>
          </p:cNvPr>
          <p:cNvSpPr txBox="1"/>
          <p:nvPr/>
        </p:nvSpPr>
        <p:spPr>
          <a:xfrm>
            <a:off x="7028793" y="2231921"/>
            <a:ext cx="4593021" cy="378372"/>
          </a:xfrm>
          <a:prstGeom prst="rect">
            <a:avLst/>
          </a:prstGeom>
          <a:noFill/>
        </p:spPr>
        <p:txBody>
          <a:bodyPr wrap="square" rtlCol="0">
            <a:spAutoFit/>
          </a:bodyPr>
          <a:lstStyle/>
          <a:p>
            <a:pPr algn="ctr"/>
            <a:r>
              <a:rPr lang="en-US" dirty="0"/>
              <a:t>Two different locations in DP-16</a:t>
            </a:r>
          </a:p>
        </p:txBody>
      </p:sp>
    </p:spTree>
    <p:extLst>
      <p:ext uri="{BB962C8B-B14F-4D97-AF65-F5344CB8AC3E}">
        <p14:creationId xmlns:p14="http://schemas.microsoft.com/office/powerpoint/2010/main" val="4106697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33240-0CB0-E249-A883-8A772C21EC02}"/>
              </a:ext>
            </a:extLst>
          </p:cNvPr>
          <p:cNvSpPr>
            <a:spLocks noGrp="1"/>
          </p:cNvSpPr>
          <p:nvPr>
            <p:ph type="title"/>
          </p:nvPr>
        </p:nvSpPr>
        <p:spPr/>
        <p:txBody>
          <a:bodyPr/>
          <a:lstStyle/>
          <a:p>
            <a:r>
              <a:rPr lang="en-US" dirty="0"/>
              <a:t>Melting Experiments</a:t>
            </a:r>
          </a:p>
        </p:txBody>
      </p:sp>
      <p:sp>
        <p:nvSpPr>
          <p:cNvPr id="3" name="Content Placeholder 2">
            <a:extLst>
              <a:ext uri="{FF2B5EF4-FFF2-40B4-BE49-F238E27FC236}">
                <a16:creationId xmlns:a16="http://schemas.microsoft.com/office/drawing/2014/main" id="{9623DC57-DCE3-AF4D-9490-6DE57B5D8ED2}"/>
              </a:ext>
            </a:extLst>
          </p:cNvPr>
          <p:cNvSpPr>
            <a:spLocks noGrp="1"/>
          </p:cNvSpPr>
          <p:nvPr>
            <p:ph sz="half" idx="1"/>
          </p:nvPr>
        </p:nvSpPr>
        <p:spPr>
          <a:xfrm>
            <a:off x="609600" y="1968503"/>
            <a:ext cx="6936828" cy="4157663"/>
          </a:xfrm>
        </p:spPr>
        <p:txBody>
          <a:bodyPr/>
          <a:lstStyle/>
          <a:p>
            <a:r>
              <a:rPr lang="en-US" sz="2200" dirty="0"/>
              <a:t>One potentially significant impact that the presence of FCCI zones is the melting of phases inside the cladding</a:t>
            </a:r>
          </a:p>
          <a:p>
            <a:r>
              <a:rPr lang="en-US" sz="2200" dirty="0"/>
              <a:t>This will limit the allowable coolant temperature that can be used for the reactor, but it can become more important when considering transients and accidents</a:t>
            </a:r>
          </a:p>
          <a:p>
            <a:r>
              <a:rPr lang="en-US" sz="2200" dirty="0"/>
              <a:t>This illustrates the effect of the relatively low quantities of Fe required to cause melting on the uranium-rich side of the U–Fe phase diagram</a:t>
            </a:r>
          </a:p>
          <a:p>
            <a:r>
              <a:rPr lang="en-US" sz="2200" dirty="0"/>
              <a:t>In general, no liquid phase formation is observed below heating at 700C</a:t>
            </a:r>
          </a:p>
          <a:p>
            <a:endParaRPr lang="en-US" sz="2200" dirty="0"/>
          </a:p>
          <a:p>
            <a:endParaRPr lang="en-US" sz="2200" dirty="0"/>
          </a:p>
        </p:txBody>
      </p:sp>
      <p:pic>
        <p:nvPicPr>
          <p:cNvPr id="6" name="Content Placeholder 5">
            <a:extLst>
              <a:ext uri="{FF2B5EF4-FFF2-40B4-BE49-F238E27FC236}">
                <a16:creationId xmlns:a16="http://schemas.microsoft.com/office/drawing/2014/main" id="{DDD21B83-3F3A-B34D-9E79-DE8B6F09854A}"/>
              </a:ext>
            </a:extLst>
          </p:cNvPr>
          <p:cNvPicPr>
            <a:picLocks noGrp="1" noChangeAspect="1"/>
          </p:cNvPicPr>
          <p:nvPr>
            <p:ph sz="half" idx="2"/>
          </p:nvPr>
        </p:nvPicPr>
        <p:blipFill>
          <a:blip r:embed="rId2"/>
          <a:stretch>
            <a:fillRect/>
          </a:stretch>
        </p:blipFill>
        <p:spPr>
          <a:xfrm>
            <a:off x="7854710" y="1789472"/>
            <a:ext cx="2729207" cy="5068528"/>
          </a:xfrm>
          <a:prstGeom prst="rect">
            <a:avLst/>
          </a:prstGeom>
        </p:spPr>
      </p:pic>
      <p:sp>
        <p:nvSpPr>
          <p:cNvPr id="5" name="Slide Number Placeholder 4">
            <a:extLst>
              <a:ext uri="{FF2B5EF4-FFF2-40B4-BE49-F238E27FC236}">
                <a16:creationId xmlns:a16="http://schemas.microsoft.com/office/drawing/2014/main" id="{E058E98D-8D96-8541-A62B-5D0B329EE0F1}"/>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40328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Metal fuel fabrication</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15</a:t>
            </a:fld>
            <a:endParaRPr lang="en-US"/>
          </a:p>
        </p:txBody>
      </p:sp>
    </p:spTree>
    <p:extLst>
      <p:ext uri="{BB962C8B-B14F-4D97-AF65-F5344CB8AC3E}">
        <p14:creationId xmlns:p14="http://schemas.microsoft.com/office/powerpoint/2010/main" val="1160038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Metal Fuel 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a:xfrm>
            <a:off x="609600" y="1968503"/>
            <a:ext cx="3888828" cy="4157663"/>
          </a:xfrm>
        </p:spPr>
        <p:txBody>
          <a:bodyPr/>
          <a:lstStyle/>
          <a:p>
            <a:r>
              <a:rPr lang="en-US" sz="2400" dirty="0"/>
              <a:t>Injection casting has been utilized for fuel slug fabrication</a:t>
            </a:r>
          </a:p>
          <a:p>
            <a:r>
              <a:rPr lang="en-US" sz="2400" dirty="0"/>
              <a:t>Remote fabrication has been performed inside a hot cell on recovered uranium</a:t>
            </a:r>
          </a:p>
          <a:p>
            <a:r>
              <a:rPr lang="en-US" sz="2400" dirty="0"/>
              <a:t>Fuel slugs for EBR II and FFTF were fabrication via injection casting</a:t>
            </a:r>
          </a:p>
        </p:txBody>
      </p:sp>
      <p:pic>
        <p:nvPicPr>
          <p:cNvPr id="6" name="Content Placeholder 5">
            <a:extLst>
              <a:ext uri="{FF2B5EF4-FFF2-40B4-BE49-F238E27FC236}">
                <a16:creationId xmlns:a16="http://schemas.microsoft.com/office/drawing/2014/main" id="{CFF54ABE-B410-0642-A653-583E0EDA6257}"/>
              </a:ext>
            </a:extLst>
          </p:cNvPr>
          <p:cNvPicPr>
            <a:picLocks noGrp="1" noChangeAspect="1"/>
          </p:cNvPicPr>
          <p:nvPr>
            <p:ph sz="half" idx="2"/>
          </p:nvPr>
        </p:nvPicPr>
        <p:blipFill>
          <a:blip r:embed="rId3"/>
          <a:stretch>
            <a:fillRect/>
          </a:stretch>
        </p:blipFill>
        <p:spPr>
          <a:xfrm>
            <a:off x="4820535" y="1968500"/>
            <a:ext cx="7205077" cy="3989387"/>
          </a:xfrm>
          <a:prstGeom prst="rect">
            <a:avLst/>
          </a:prstGeom>
        </p:spPr>
      </p:pic>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159893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Metal Fuel 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a:xfrm>
            <a:off x="609600" y="1968503"/>
            <a:ext cx="3888828" cy="4157663"/>
          </a:xfrm>
        </p:spPr>
        <p:txBody>
          <a:bodyPr/>
          <a:lstStyle/>
          <a:p>
            <a:r>
              <a:rPr lang="en-US" sz="2400" dirty="0"/>
              <a:t>Starting materials are charged into the graphite crucible in the furnace</a:t>
            </a:r>
          </a:p>
          <a:p>
            <a:r>
              <a:rPr lang="en-US" sz="2400" dirty="0"/>
              <a:t>Silica molds with tops closed are set above the crucible</a:t>
            </a:r>
          </a:p>
          <a:p>
            <a:r>
              <a:rPr lang="en-US" sz="2400" dirty="0"/>
              <a:t>Crucible is coated with yttria</a:t>
            </a:r>
          </a:p>
          <a:p>
            <a:r>
              <a:rPr lang="en-US" sz="2400" dirty="0"/>
              <a:t>Molds coated with zirconia</a:t>
            </a:r>
          </a:p>
        </p:txBody>
      </p:sp>
      <p:pic>
        <p:nvPicPr>
          <p:cNvPr id="6" name="Content Placeholder 5">
            <a:extLst>
              <a:ext uri="{FF2B5EF4-FFF2-40B4-BE49-F238E27FC236}">
                <a16:creationId xmlns:a16="http://schemas.microsoft.com/office/drawing/2014/main" id="{CFF54ABE-B410-0642-A653-583E0EDA6257}"/>
              </a:ext>
            </a:extLst>
          </p:cNvPr>
          <p:cNvPicPr>
            <a:picLocks noGrp="1" noChangeAspect="1"/>
          </p:cNvPicPr>
          <p:nvPr>
            <p:ph sz="half" idx="2"/>
          </p:nvPr>
        </p:nvPicPr>
        <p:blipFill>
          <a:blip r:embed="rId3"/>
          <a:stretch>
            <a:fillRect/>
          </a:stretch>
        </p:blipFill>
        <p:spPr>
          <a:xfrm>
            <a:off x="4820535" y="1968500"/>
            <a:ext cx="7205077" cy="3989387"/>
          </a:xfrm>
          <a:prstGeom prst="rect">
            <a:avLst/>
          </a:prstGeom>
        </p:spPr>
      </p:pic>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98265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Metal Fuel 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a:xfrm>
            <a:off x="609599" y="1968503"/>
            <a:ext cx="4210935" cy="4157663"/>
          </a:xfrm>
        </p:spPr>
        <p:txBody>
          <a:bodyPr/>
          <a:lstStyle/>
          <a:p>
            <a:r>
              <a:rPr lang="en-US" sz="2400" dirty="0"/>
              <a:t>Furnace closed and filled with </a:t>
            </a:r>
            <a:r>
              <a:rPr lang="en-US" sz="2400" dirty="0" err="1"/>
              <a:t>Ar</a:t>
            </a:r>
            <a:r>
              <a:rPr lang="en-US" sz="2400" dirty="0"/>
              <a:t> gas</a:t>
            </a:r>
          </a:p>
          <a:p>
            <a:r>
              <a:rPr lang="en-US" sz="2400" dirty="0"/>
              <a:t>Crucible is inductively heated to 1830K, and stirred electromagnetically</a:t>
            </a:r>
          </a:p>
          <a:p>
            <a:r>
              <a:rPr lang="en-US" sz="2400" dirty="0" err="1"/>
              <a:t>Ar</a:t>
            </a:r>
            <a:r>
              <a:rPr lang="en-US" sz="2400" dirty="0"/>
              <a:t> gas removed, molds are lowered, then </a:t>
            </a:r>
            <a:r>
              <a:rPr lang="en-US" sz="2400" dirty="0" err="1"/>
              <a:t>Ar</a:t>
            </a:r>
            <a:r>
              <a:rPr lang="en-US" sz="2400" dirty="0"/>
              <a:t> gas returned</a:t>
            </a:r>
          </a:p>
          <a:p>
            <a:r>
              <a:rPr lang="en-US" sz="2400" dirty="0"/>
              <a:t>Pressure difference injects the melt into the molds</a:t>
            </a:r>
          </a:p>
        </p:txBody>
      </p:sp>
      <p:pic>
        <p:nvPicPr>
          <p:cNvPr id="6" name="Content Placeholder 5">
            <a:extLst>
              <a:ext uri="{FF2B5EF4-FFF2-40B4-BE49-F238E27FC236}">
                <a16:creationId xmlns:a16="http://schemas.microsoft.com/office/drawing/2014/main" id="{CFF54ABE-B410-0642-A653-583E0EDA6257}"/>
              </a:ext>
            </a:extLst>
          </p:cNvPr>
          <p:cNvPicPr>
            <a:picLocks noGrp="1" noChangeAspect="1"/>
          </p:cNvPicPr>
          <p:nvPr>
            <p:ph sz="half" idx="2"/>
          </p:nvPr>
        </p:nvPicPr>
        <p:blipFill>
          <a:blip r:embed="rId3"/>
          <a:stretch>
            <a:fillRect/>
          </a:stretch>
        </p:blipFill>
        <p:spPr>
          <a:xfrm>
            <a:off x="4820535" y="1968500"/>
            <a:ext cx="7205077" cy="3989387"/>
          </a:xfrm>
          <a:prstGeom prst="rect">
            <a:avLst/>
          </a:prstGeom>
        </p:spPr>
      </p:pic>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67727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Reprocessing</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Pyroprocessing</a:t>
            </a:r>
          </a:p>
          <a:p>
            <a:endParaRPr lang="en-US" sz="2200" dirty="0"/>
          </a:p>
          <a:p>
            <a:r>
              <a:rPr lang="en-US" sz="2200" dirty="0"/>
              <a:t>For more than 50 years, pyrometallurgy has been studied as an alternative strategy in the reprocessing of used fuel</a:t>
            </a:r>
          </a:p>
          <a:p>
            <a:r>
              <a:rPr lang="en-US" sz="2200" dirty="0"/>
              <a:t>Pyrochemical processes rely on refining techniques at high temperature (500–900 C) depending on the molten salt eutectic used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Typically, chloride systems operate at lower temperature compared to fluoride systems, and are preferred in processing</a:t>
            </a:r>
          </a:p>
          <a:p>
            <a:r>
              <a:rPr lang="en-US" sz="2200" dirty="0"/>
              <a:t>These processes are mainly based on electrorefining or on extraction from the molten salt phase into liquid metal</a:t>
            </a:r>
          </a:p>
          <a:p>
            <a:r>
              <a:rPr lang="en-US" sz="2200" dirty="0"/>
              <a:t>Two processes-one for oxide fuel and one for metallic fuel-have been developed to near industrial scale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6038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4521-08F0-2FC4-1F7F-E0BDBD2D8AB6}"/>
              </a:ext>
            </a:extLst>
          </p:cNvPr>
          <p:cNvSpPr>
            <a:spLocks noGrp="1"/>
          </p:cNvSpPr>
          <p:nvPr>
            <p:ph type="title"/>
          </p:nvPr>
        </p:nvSpPr>
        <p:spPr/>
        <p:txBody>
          <a:bodyPr/>
          <a:lstStyle/>
          <a:p>
            <a:r>
              <a:rPr lang="en-US" dirty="0"/>
              <a:t>Exam Results</a:t>
            </a:r>
          </a:p>
        </p:txBody>
      </p:sp>
      <p:sp>
        <p:nvSpPr>
          <p:cNvPr id="3" name="Content Placeholder 2">
            <a:extLst>
              <a:ext uri="{FF2B5EF4-FFF2-40B4-BE49-F238E27FC236}">
                <a16:creationId xmlns:a16="http://schemas.microsoft.com/office/drawing/2014/main" id="{73FB57D1-27F2-0866-C448-618915A8F8DC}"/>
              </a:ext>
            </a:extLst>
          </p:cNvPr>
          <p:cNvSpPr>
            <a:spLocks noGrp="1"/>
          </p:cNvSpPr>
          <p:nvPr>
            <p:ph idx="1"/>
          </p:nvPr>
        </p:nvSpPr>
        <p:spPr/>
        <p:txBody>
          <a:bodyPr/>
          <a:lstStyle/>
          <a:p>
            <a:r>
              <a:rPr lang="en-US" dirty="0"/>
              <a:t>Avg: 92.25 ; added a 2.75 point curve</a:t>
            </a:r>
          </a:p>
        </p:txBody>
      </p:sp>
      <p:sp>
        <p:nvSpPr>
          <p:cNvPr id="4" name="Slide Number Placeholder 3">
            <a:extLst>
              <a:ext uri="{FF2B5EF4-FFF2-40B4-BE49-F238E27FC236}">
                <a16:creationId xmlns:a16="http://schemas.microsoft.com/office/drawing/2014/main" id="{F6B6EDC9-1206-018F-DC52-F62722544C72}"/>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734282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600" y="1968503"/>
            <a:ext cx="5588000" cy="4157663"/>
          </a:xfrm>
        </p:spPr>
        <p:txBody>
          <a:bodyPr/>
          <a:lstStyle/>
          <a:p>
            <a:r>
              <a:rPr lang="en-US" sz="2200" dirty="0"/>
              <a:t>This process was developed in the US to be part of the IFR project, and can handle the treatment of </a:t>
            </a:r>
            <a:r>
              <a:rPr lang="en-US" sz="2200" dirty="0" err="1"/>
              <a:t>transuranics</a:t>
            </a:r>
            <a:endParaRPr lang="en-US" sz="2200" dirty="0"/>
          </a:p>
          <a:p>
            <a:r>
              <a:rPr lang="en-US" sz="2200" dirty="0"/>
              <a:t>The fuel is recycled using an electrochemical process based on molten chloride salts and liquid metals</a:t>
            </a:r>
          </a:p>
          <a:p>
            <a:r>
              <a:rPr lang="en-US" sz="2200" dirty="0"/>
              <a:t>The molten salt medium for electrorefining is a solution of a certain amount of UCl3 dissolved in a LiCl–</a:t>
            </a:r>
            <a:r>
              <a:rPr lang="en-US" sz="2200" dirty="0" err="1"/>
              <a:t>KCl</a:t>
            </a:r>
            <a:r>
              <a:rPr lang="en-US" sz="2200" dirty="0"/>
              <a:t> eutectic</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197600" y="2222057"/>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93309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fuel is electrochemically dissolved using a potential between the basket (loaded with used fuel) as anode and a stainless steel electrode in the salt as the cathode</a:t>
            </a:r>
          </a:p>
          <a:p>
            <a:r>
              <a:rPr lang="en-US" sz="2200" dirty="0"/>
              <a:t>Uranium and TRU are deposited on the cathodes</a:t>
            </a:r>
          </a:p>
          <a:p>
            <a:r>
              <a:rPr lang="en-US" sz="2200" dirty="0"/>
              <a:t>Once the fuel is dissolved and most of the uranium is deposited on the solid steel, this cathode is replaced by a liquid cadmium cathode, and the remaining TRUs can be co-deposited with the remaining uranium</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2738623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alkali, alkaline earth, rare earth, and halide FPs remain primarily dissolved in the salt phase</a:t>
            </a:r>
          </a:p>
          <a:p>
            <a:r>
              <a:rPr lang="en-US" sz="2200" dirty="0"/>
              <a:t>More than 90% of the noble metal FPs and fuel alloy material are retained in the chopped fuel cladding segments in the anode baskets</a:t>
            </a:r>
          </a:p>
          <a:p>
            <a:r>
              <a:rPr lang="en-US" sz="2200" dirty="0"/>
              <a:t>Can reduce the repository burden of radioactive waste by separating long-lived MA from spent light-water reactor fuel, burning MA in fast reactors, and decreasing the long-term radioactivity of nuclear waste</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4032906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Metal-fueled fast reactors facilitate the effective transmutation of MA because of the high-energy neutron spectrum</a:t>
            </a:r>
          </a:p>
          <a:p>
            <a:r>
              <a:rPr lang="en-US" sz="2200" dirty="0"/>
              <a:t>One of the measures to load MA into the reactor core is to add MA to the fuel alloy homogeneously</a:t>
            </a:r>
          </a:p>
          <a:p>
            <a:r>
              <a:rPr lang="en-US" sz="2200" dirty="0"/>
              <a:t>Can perform injection casting in the same manner as the fresh fuel, to form MA-bearing fuel alloys</a:t>
            </a:r>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These technologies are expected to reduce the fuel cycle cost even for small-scale fuel cycle plants because of the simplicity of the process and the compactness of the equipment</a:t>
            </a:r>
          </a:p>
          <a:p>
            <a:r>
              <a:rPr lang="en-US" sz="2200" dirty="0"/>
              <a:t>For example, in the injection casting process, composition adjustment, melting (alloying), and casting of the fuel slug can be done in a single injection-casting furnace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83269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Metallic fuel performance modeling</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24</a:t>
            </a:fld>
            <a:endParaRPr lang="en-US"/>
          </a:p>
        </p:txBody>
      </p:sp>
    </p:spTree>
    <p:extLst>
      <p:ext uri="{BB962C8B-B14F-4D97-AF65-F5344CB8AC3E}">
        <p14:creationId xmlns:p14="http://schemas.microsoft.com/office/powerpoint/2010/main" val="3632152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Metallic Fuel Phenomena</a:t>
            </a:r>
          </a:p>
        </p:txBody>
      </p:sp>
      <p:pic>
        <p:nvPicPr>
          <p:cNvPr id="6" name="Content Placeholder 5">
            <a:extLst>
              <a:ext uri="{FF2B5EF4-FFF2-40B4-BE49-F238E27FC236}">
                <a16:creationId xmlns:a16="http://schemas.microsoft.com/office/drawing/2014/main" id="{B6474A18-6EB3-6D44-9E95-EBFF662756F8}"/>
              </a:ext>
            </a:extLst>
          </p:cNvPr>
          <p:cNvPicPr>
            <a:picLocks noGrp="1" noChangeAspect="1"/>
          </p:cNvPicPr>
          <p:nvPr>
            <p:ph sz="half" idx="2"/>
          </p:nvPr>
        </p:nvPicPr>
        <p:blipFill>
          <a:blip r:embed="rId2"/>
          <a:stretch>
            <a:fillRect/>
          </a:stretch>
        </p:blipFill>
        <p:spPr>
          <a:xfrm>
            <a:off x="2117834" y="1749428"/>
            <a:ext cx="7956331" cy="5108572"/>
          </a:xfrm>
          <a:prstGeom prst="rect">
            <a:avLst/>
          </a:prstGeom>
        </p:spPr>
      </p:pic>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347550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Constituent Redistribution Models</a:t>
            </a:r>
          </a:p>
        </p:txBody>
      </p:sp>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
        <p:nvSpPr>
          <p:cNvPr id="4" name="Content Placeholder 3">
            <a:extLst>
              <a:ext uri="{FF2B5EF4-FFF2-40B4-BE49-F238E27FC236}">
                <a16:creationId xmlns:a16="http://schemas.microsoft.com/office/drawing/2014/main" id="{490984F8-AFC9-6E45-A1D6-302CF703FDD0}"/>
              </a:ext>
            </a:extLst>
          </p:cNvPr>
          <p:cNvSpPr>
            <a:spLocks noGrp="1"/>
          </p:cNvSpPr>
          <p:nvPr>
            <p:ph sz="half" idx="2"/>
          </p:nvPr>
        </p:nvSpPr>
        <p:spPr>
          <a:xfrm>
            <a:off x="711200" y="1968500"/>
            <a:ext cx="6880372" cy="4157663"/>
          </a:xfrm>
        </p:spPr>
        <p:txBody>
          <a:bodyPr/>
          <a:lstStyle/>
          <a:p>
            <a:r>
              <a:rPr lang="en-US" sz="2200" dirty="0"/>
              <a:t>Constituent redistribution is driven by:</a:t>
            </a:r>
          </a:p>
          <a:p>
            <a:pPr lvl="1"/>
            <a:r>
              <a:rPr lang="en-US" sz="2200" dirty="0"/>
              <a:t>temperature gradients in the fuel,</a:t>
            </a:r>
          </a:p>
          <a:p>
            <a:pPr lvl="1"/>
            <a:r>
              <a:rPr lang="en-US" sz="2200" dirty="0"/>
              <a:t>solubility gradients in a phase and phase boundaries,</a:t>
            </a:r>
          </a:p>
          <a:p>
            <a:pPr lvl="1"/>
            <a:r>
              <a:rPr lang="en-US" sz="2200" dirty="0"/>
              <a:t>additional chemical potentials applied by fuel– cladding gap and cladding</a:t>
            </a:r>
          </a:p>
          <a:p>
            <a:r>
              <a:rPr lang="en-US" sz="2200" dirty="0"/>
              <a:t>Results in three concentric zones, namely, a Zr-enriched central zone, a Zr-depleted and U-enriched intermediate zone, and a slightly Zr-enriched zone on the outer periphery</a:t>
            </a:r>
          </a:p>
          <a:p>
            <a:r>
              <a:rPr lang="en-US" sz="2200" dirty="0"/>
              <a:t>Migration quickly levels off early in life after a new distribution settles</a:t>
            </a:r>
          </a:p>
          <a:p>
            <a:endParaRPr lang="en-US" sz="2200" dirty="0"/>
          </a:p>
          <a:p>
            <a:endParaRPr lang="en-US" sz="2200" dirty="0"/>
          </a:p>
          <a:p>
            <a:endParaRPr lang="en-US" sz="2200" dirty="0"/>
          </a:p>
          <a:p>
            <a:pPr lvl="1"/>
            <a:endParaRPr lang="en-US" sz="2200" dirty="0"/>
          </a:p>
          <a:p>
            <a:endParaRPr lang="en-US" sz="2200" dirty="0"/>
          </a:p>
        </p:txBody>
      </p:sp>
      <p:sp>
        <p:nvSpPr>
          <p:cNvPr id="7" name="Content Placeholder 3">
            <a:extLst>
              <a:ext uri="{FF2B5EF4-FFF2-40B4-BE49-F238E27FC236}">
                <a16:creationId xmlns:a16="http://schemas.microsoft.com/office/drawing/2014/main" id="{D796C92A-7407-414F-8D08-051D040CCDFD}"/>
              </a:ext>
            </a:extLst>
          </p:cNvPr>
          <p:cNvSpPr txBox="1">
            <a:spLocks/>
          </p:cNvSpPr>
          <p:nvPr/>
        </p:nvSpPr>
        <p:spPr bwMode="auto">
          <a:xfrm>
            <a:off x="6096000" y="1968500"/>
            <a:ext cx="5384800"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74883A55-769E-F848-97B3-CA4E4DC74466}"/>
              </a:ext>
            </a:extLst>
          </p:cNvPr>
          <p:cNvPicPr>
            <a:picLocks noChangeAspect="1"/>
          </p:cNvPicPr>
          <p:nvPr/>
        </p:nvPicPr>
        <p:blipFill>
          <a:blip r:embed="rId2"/>
          <a:stretch>
            <a:fillRect/>
          </a:stretch>
        </p:blipFill>
        <p:spPr>
          <a:xfrm>
            <a:off x="8162634" y="1696199"/>
            <a:ext cx="2747104" cy="5069155"/>
          </a:xfrm>
          <a:prstGeom prst="rect">
            <a:avLst/>
          </a:prstGeom>
        </p:spPr>
      </p:pic>
    </p:spTree>
    <p:extLst>
      <p:ext uri="{BB962C8B-B14F-4D97-AF65-F5344CB8AC3E}">
        <p14:creationId xmlns:p14="http://schemas.microsoft.com/office/powerpoint/2010/main" val="1575693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While ternary phase diagrams exist, their accuracy is suspect, and simplified pseudo-binary phase diagrams can be more easily implemented, and removes complexities associated with largely unknown phases</a:t>
            </a:r>
          </a:p>
          <a:p>
            <a:r>
              <a:rPr lang="en-US" sz="2200" dirty="0"/>
              <a:t>When applied to a fuel with different Pu content, the phase diagram must be modified accordingly</a:t>
            </a:r>
          </a:p>
          <a:p>
            <a:endParaRPr lang="en-US" sz="2200" dirty="0"/>
          </a:p>
          <a:p>
            <a:endParaRPr lang="en-US" sz="2200" dirty="0"/>
          </a:p>
        </p:txBody>
      </p:sp>
      <p:pic>
        <p:nvPicPr>
          <p:cNvPr id="6" name="Content Placeholder 5">
            <a:extLst>
              <a:ext uri="{FF2B5EF4-FFF2-40B4-BE49-F238E27FC236}">
                <a16:creationId xmlns:a16="http://schemas.microsoft.com/office/drawing/2014/main" id="{C7E4539C-3CD6-E642-B535-3607691E27F3}"/>
              </a:ext>
            </a:extLst>
          </p:cNvPr>
          <p:cNvPicPr>
            <a:picLocks noGrp="1" noChangeAspect="1"/>
          </p:cNvPicPr>
          <p:nvPr>
            <p:ph sz="half" idx="2"/>
          </p:nvPr>
        </p:nvPicPr>
        <p:blipFill>
          <a:blip r:embed="rId2"/>
          <a:stretch>
            <a:fillRect/>
          </a:stretch>
        </p:blipFill>
        <p:spPr>
          <a:xfrm>
            <a:off x="9129912" y="2477148"/>
            <a:ext cx="3017651" cy="3118519"/>
          </a:xfrm>
          <a:prstGeom prst="rect">
            <a:avLst/>
          </a:prstGeom>
        </p:spPr>
      </p:pic>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7" name="Picture 6">
            <a:extLst>
              <a:ext uri="{FF2B5EF4-FFF2-40B4-BE49-F238E27FC236}">
                <a16:creationId xmlns:a16="http://schemas.microsoft.com/office/drawing/2014/main" id="{F5BFADAE-4E8A-6946-BD59-A173921B0086}"/>
              </a:ext>
            </a:extLst>
          </p:cNvPr>
          <p:cNvPicPr>
            <a:picLocks noChangeAspect="1"/>
          </p:cNvPicPr>
          <p:nvPr/>
        </p:nvPicPr>
        <p:blipFill>
          <a:blip r:embed="rId3"/>
          <a:stretch>
            <a:fillRect/>
          </a:stretch>
        </p:blipFill>
        <p:spPr>
          <a:xfrm>
            <a:off x="5707385" y="2477148"/>
            <a:ext cx="3422527" cy="3040783"/>
          </a:xfrm>
          <a:prstGeom prst="rect">
            <a:avLst/>
          </a:prstGeom>
        </p:spPr>
      </p:pic>
    </p:spTree>
    <p:extLst>
      <p:ext uri="{BB962C8B-B14F-4D97-AF65-F5344CB8AC3E}">
        <p14:creationId xmlns:p14="http://schemas.microsoft.com/office/powerpoint/2010/main" val="2792788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Using the calculated phase fractions, the </a:t>
            </a:r>
            <a:r>
              <a:rPr lang="en-US" sz="2200" dirty="0" err="1"/>
              <a:t>Fickian</a:t>
            </a:r>
            <a:r>
              <a:rPr lang="en-US" sz="2200" dirty="0"/>
              <a:t> and </a:t>
            </a:r>
            <a:r>
              <a:rPr lang="en-US" sz="2200" dirty="0" err="1"/>
              <a:t>Soret</a:t>
            </a:r>
            <a:r>
              <a:rPr lang="en-US" sz="2200" dirty="0"/>
              <a:t> diffusion coefficient are determined</a:t>
            </a:r>
          </a:p>
          <a:p>
            <a:r>
              <a:rPr lang="en-US" sz="2200" dirty="0"/>
              <a:t>Artificial factors are used to set the diffusivity in two-phase regions and to scale diffusivities in each phase</a:t>
            </a:r>
          </a:p>
          <a:p>
            <a:r>
              <a:rPr lang="en-US" sz="2200" dirty="0"/>
              <a:t>The magnitudes of diffusivities in each phase are largely unknown, and effectively wholly unknown in two-phase regions</a:t>
            </a:r>
          </a:p>
        </p:txBody>
      </p:sp>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9" name="Content Placeholder 8">
            <a:extLst>
              <a:ext uri="{FF2B5EF4-FFF2-40B4-BE49-F238E27FC236}">
                <a16:creationId xmlns:a16="http://schemas.microsoft.com/office/drawing/2014/main" id="{6FE11CB8-7B65-0C4F-90AC-FF8957479E68}"/>
              </a:ext>
            </a:extLst>
          </p:cNvPr>
          <p:cNvPicPr>
            <a:picLocks noGrp="1" noChangeAspect="1"/>
          </p:cNvPicPr>
          <p:nvPr>
            <p:ph sz="half" idx="2"/>
          </p:nvPr>
        </p:nvPicPr>
        <p:blipFill>
          <a:blip r:embed="rId2"/>
          <a:stretch>
            <a:fillRect/>
          </a:stretch>
        </p:blipFill>
        <p:spPr>
          <a:xfrm>
            <a:off x="6197600" y="3073840"/>
            <a:ext cx="5384800" cy="1946983"/>
          </a:xfrm>
          <a:prstGeom prst="rect">
            <a:avLst/>
          </a:prstGeom>
        </p:spPr>
      </p:pic>
      <p:sp>
        <p:nvSpPr>
          <p:cNvPr id="10" name="TextBox 9">
            <a:extLst>
              <a:ext uri="{FF2B5EF4-FFF2-40B4-BE49-F238E27FC236}">
                <a16:creationId xmlns:a16="http://schemas.microsoft.com/office/drawing/2014/main" id="{75053B03-A773-6946-BA43-3CD4F89104E8}"/>
              </a:ext>
            </a:extLst>
          </p:cNvPr>
          <p:cNvSpPr txBox="1"/>
          <p:nvPr/>
        </p:nvSpPr>
        <p:spPr>
          <a:xfrm>
            <a:off x="7020910" y="2333297"/>
            <a:ext cx="3668111" cy="369332"/>
          </a:xfrm>
          <a:prstGeom prst="rect">
            <a:avLst/>
          </a:prstGeom>
          <a:noFill/>
        </p:spPr>
        <p:txBody>
          <a:bodyPr wrap="square" rtlCol="0">
            <a:spAutoFit/>
          </a:bodyPr>
          <a:lstStyle/>
          <a:p>
            <a:pPr algn="ctr"/>
            <a:r>
              <a:rPr lang="en-US" dirty="0"/>
              <a:t>BISON Zr Diffusion Model</a:t>
            </a:r>
          </a:p>
        </p:txBody>
      </p:sp>
    </p:spTree>
    <p:extLst>
      <p:ext uri="{BB962C8B-B14F-4D97-AF65-F5344CB8AC3E}">
        <p14:creationId xmlns:p14="http://schemas.microsoft.com/office/powerpoint/2010/main" val="3427566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70B-A497-7C4F-9BE2-9222549B47D5}"/>
              </a:ext>
            </a:extLst>
          </p:cNvPr>
          <p:cNvSpPr>
            <a:spLocks noGrp="1"/>
          </p:cNvSpPr>
          <p:nvPr>
            <p:ph type="title"/>
          </p:nvPr>
        </p:nvSpPr>
        <p:spPr/>
        <p:txBody>
          <a:bodyPr/>
          <a:lstStyle/>
          <a:p>
            <a:r>
              <a:rPr lang="en-US" dirty="0"/>
              <a:t>Temperature Predictions</a:t>
            </a:r>
          </a:p>
        </p:txBody>
      </p:sp>
      <p:sp>
        <p:nvSpPr>
          <p:cNvPr id="3" name="Content Placeholder 2">
            <a:extLst>
              <a:ext uri="{FF2B5EF4-FFF2-40B4-BE49-F238E27FC236}">
                <a16:creationId xmlns:a16="http://schemas.microsoft.com/office/drawing/2014/main" id="{A4A86595-5C9E-D346-8400-1BBFC116FE13}"/>
              </a:ext>
            </a:extLst>
          </p:cNvPr>
          <p:cNvSpPr>
            <a:spLocks noGrp="1"/>
          </p:cNvSpPr>
          <p:nvPr>
            <p:ph sz="half" idx="1"/>
          </p:nvPr>
        </p:nvSpPr>
        <p:spPr/>
        <p:txBody>
          <a:bodyPr/>
          <a:lstStyle/>
          <a:p>
            <a:r>
              <a:rPr lang="en-US" sz="2200" dirty="0"/>
              <a:t>Constituent redistribution relies on accurate temperature profiles</a:t>
            </a:r>
          </a:p>
          <a:p>
            <a:r>
              <a:rPr lang="en-US" sz="2200" dirty="0"/>
              <a:t>Fuel temperature is affected by the thermal conductivity of the fuel, which in turn is changed by porosity evolution and sodium infiltration, in addition to changes in Zr concentration</a:t>
            </a:r>
          </a:p>
          <a:p>
            <a:r>
              <a:rPr lang="en-US" sz="2200" dirty="0"/>
              <a:t>BISON thermal conductivity models exist for the distinct phases/species, and account for degradation of thermal conductivity</a:t>
            </a:r>
          </a:p>
          <a:p>
            <a:endParaRPr lang="en-US" sz="2200" dirty="0"/>
          </a:p>
          <a:p>
            <a:endParaRPr lang="en-US" sz="2200" dirty="0"/>
          </a:p>
        </p:txBody>
      </p:sp>
      <p:pic>
        <p:nvPicPr>
          <p:cNvPr id="6" name="Content Placeholder 5">
            <a:extLst>
              <a:ext uri="{FF2B5EF4-FFF2-40B4-BE49-F238E27FC236}">
                <a16:creationId xmlns:a16="http://schemas.microsoft.com/office/drawing/2014/main" id="{683AE261-14AB-224B-9646-FF43777FC8A5}"/>
              </a:ext>
            </a:extLst>
          </p:cNvPr>
          <p:cNvPicPr>
            <a:picLocks noGrp="1" noChangeAspect="1"/>
          </p:cNvPicPr>
          <p:nvPr>
            <p:ph sz="half" idx="2"/>
          </p:nvPr>
        </p:nvPicPr>
        <p:blipFill>
          <a:blip r:embed="rId2"/>
          <a:stretch>
            <a:fillRect/>
          </a:stretch>
        </p:blipFill>
        <p:spPr>
          <a:xfrm>
            <a:off x="6403372" y="2717216"/>
            <a:ext cx="5384800" cy="1423567"/>
          </a:xfrm>
          <a:prstGeom prst="rect">
            <a:avLst/>
          </a:prstGeom>
        </p:spPr>
      </p:pic>
      <p:sp>
        <p:nvSpPr>
          <p:cNvPr id="5" name="Slide Number Placeholder 4">
            <a:extLst>
              <a:ext uri="{FF2B5EF4-FFF2-40B4-BE49-F238E27FC236}">
                <a16:creationId xmlns:a16="http://schemas.microsoft.com/office/drawing/2014/main" id="{B97BB72B-A6DE-AA4D-B916-AF29534AFA66}"/>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7" name="Picture 6">
            <a:extLst>
              <a:ext uri="{FF2B5EF4-FFF2-40B4-BE49-F238E27FC236}">
                <a16:creationId xmlns:a16="http://schemas.microsoft.com/office/drawing/2014/main" id="{F88386A5-B620-AB42-AF26-92E29D3F7098}"/>
              </a:ext>
            </a:extLst>
          </p:cNvPr>
          <p:cNvPicPr>
            <a:picLocks noChangeAspect="1"/>
          </p:cNvPicPr>
          <p:nvPr/>
        </p:nvPicPr>
        <p:blipFill>
          <a:blip r:embed="rId3"/>
          <a:stretch>
            <a:fillRect/>
          </a:stretch>
        </p:blipFill>
        <p:spPr>
          <a:xfrm>
            <a:off x="7419372" y="4279899"/>
            <a:ext cx="1676400" cy="1219200"/>
          </a:xfrm>
          <a:prstGeom prst="rect">
            <a:avLst/>
          </a:prstGeom>
        </p:spPr>
      </p:pic>
      <p:pic>
        <p:nvPicPr>
          <p:cNvPr id="8" name="Picture 7">
            <a:extLst>
              <a:ext uri="{FF2B5EF4-FFF2-40B4-BE49-F238E27FC236}">
                <a16:creationId xmlns:a16="http://schemas.microsoft.com/office/drawing/2014/main" id="{EDA6426D-9EFE-F046-BE3A-7CD1517D7EDD}"/>
              </a:ext>
            </a:extLst>
          </p:cNvPr>
          <p:cNvPicPr>
            <a:picLocks noChangeAspect="1"/>
          </p:cNvPicPr>
          <p:nvPr/>
        </p:nvPicPr>
        <p:blipFill>
          <a:blip r:embed="rId4"/>
          <a:stretch>
            <a:fillRect/>
          </a:stretch>
        </p:blipFill>
        <p:spPr>
          <a:xfrm>
            <a:off x="6197602" y="5485196"/>
            <a:ext cx="4191000" cy="850900"/>
          </a:xfrm>
          <a:prstGeom prst="rect">
            <a:avLst/>
          </a:prstGeom>
        </p:spPr>
      </p:pic>
    </p:spTree>
    <p:extLst>
      <p:ext uri="{BB962C8B-B14F-4D97-AF65-F5344CB8AC3E}">
        <p14:creationId xmlns:p14="http://schemas.microsoft.com/office/powerpoint/2010/main" val="348675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Constituent redistribution in UZr</a:t>
            </a:r>
          </a:p>
          <a:p>
            <a:pPr lvl="1"/>
            <a:r>
              <a:rPr lang="en-US" sz="1867" dirty="0"/>
              <a:t>thermodynamic and </a:t>
            </a:r>
            <a:r>
              <a:rPr lang="en-US" sz="1867" dirty="0" err="1"/>
              <a:t>Soret</a:t>
            </a:r>
            <a:r>
              <a:rPr lang="en-US" sz="1867" dirty="0"/>
              <a:t> diffusion effects</a:t>
            </a:r>
          </a:p>
          <a:p>
            <a:r>
              <a:rPr lang="en-US" sz="2400" dirty="0"/>
              <a:t>Different porosities in different phases</a:t>
            </a:r>
          </a:p>
          <a:p>
            <a:r>
              <a:rPr lang="en-US" sz="2400" dirty="0"/>
              <a:t>Thermal conductivity degrades with porosity, but increases with sodium infiltration</a:t>
            </a:r>
          </a:p>
          <a:p>
            <a:r>
              <a:rPr lang="en-US" sz="2400" dirty="0"/>
              <a:t>Fuel cladding mechanical and chemical interaction</a:t>
            </a:r>
          </a:p>
          <a:p>
            <a:r>
              <a:rPr lang="en-US" sz="2400" dirty="0"/>
              <a:t>FCMI limited by low smear density and large plenum</a:t>
            </a:r>
          </a:p>
          <a:p>
            <a:pPr lvl="1"/>
            <a:r>
              <a:rPr lang="en-US" sz="1867" dirty="0"/>
              <a:t>swelling due to fission gas and solid fission products</a:t>
            </a:r>
          </a:p>
          <a:p>
            <a:r>
              <a:rPr lang="en-US" sz="2400" dirty="0"/>
              <a:t>FCCI is a complex thermodynamic and kinetic process</a:t>
            </a:r>
          </a:p>
          <a:p>
            <a:pPr lvl="1"/>
            <a:r>
              <a:rPr lang="en-US" sz="1867" dirty="0"/>
              <a:t>low melting phases can be studied with diffusion couples</a:t>
            </a:r>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59338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C706-43A7-8A4D-8E0A-84021D4626C3}"/>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1F22C7F1-7839-8E46-8812-8D1681A0D574}"/>
              </a:ext>
            </a:extLst>
          </p:cNvPr>
          <p:cNvSpPr>
            <a:spLocks noGrp="1"/>
          </p:cNvSpPr>
          <p:nvPr>
            <p:ph sz="half" idx="1"/>
          </p:nvPr>
        </p:nvSpPr>
        <p:spPr/>
        <p:txBody>
          <a:bodyPr/>
          <a:lstStyle/>
          <a:p>
            <a:r>
              <a:rPr lang="en-US" sz="2200" dirty="0"/>
              <a:t>BISON utilizes a simplified model for porosity</a:t>
            </a:r>
          </a:p>
          <a:p>
            <a:r>
              <a:rPr lang="en-US" sz="2200" dirty="0"/>
              <a:t>The mechanical force balance on an equilibrium bubble can be expressed by the Young-Laplace equation</a:t>
            </a:r>
          </a:p>
          <a:p>
            <a:r>
              <a:rPr lang="en-US" sz="2200" dirty="0"/>
              <a:t>Making assumptions for creep stress, bubble size, can calculate swelling due to fission gas</a:t>
            </a:r>
          </a:p>
          <a:p>
            <a:r>
              <a:rPr lang="en-US" sz="2200" dirty="0"/>
              <a:t>Finally, can determine porosity from the swelling</a:t>
            </a:r>
          </a:p>
          <a:p>
            <a:r>
              <a:rPr lang="en-US" sz="2200" dirty="0"/>
              <a:t>Solid fission products are a function of fission density</a:t>
            </a:r>
          </a:p>
          <a:p>
            <a:endParaRPr lang="en-US" sz="2200" dirty="0"/>
          </a:p>
          <a:p>
            <a:endParaRPr lang="en-US" sz="2200" dirty="0"/>
          </a:p>
        </p:txBody>
      </p:sp>
      <p:pic>
        <p:nvPicPr>
          <p:cNvPr id="6" name="Content Placeholder 5">
            <a:extLst>
              <a:ext uri="{FF2B5EF4-FFF2-40B4-BE49-F238E27FC236}">
                <a16:creationId xmlns:a16="http://schemas.microsoft.com/office/drawing/2014/main" id="{978F5F9C-EB50-CF4E-BAA3-2184EAE05049}"/>
              </a:ext>
            </a:extLst>
          </p:cNvPr>
          <p:cNvPicPr>
            <a:picLocks noGrp="1" noChangeAspect="1"/>
          </p:cNvPicPr>
          <p:nvPr>
            <p:ph sz="half" idx="2"/>
          </p:nvPr>
        </p:nvPicPr>
        <p:blipFill>
          <a:blip r:embed="rId2"/>
          <a:stretch>
            <a:fillRect/>
          </a:stretch>
        </p:blipFill>
        <p:spPr>
          <a:xfrm>
            <a:off x="6962775" y="2142662"/>
            <a:ext cx="1663700" cy="685800"/>
          </a:xfrm>
          <a:prstGeom prst="rect">
            <a:avLst/>
          </a:prstGeom>
        </p:spPr>
      </p:pic>
      <p:sp>
        <p:nvSpPr>
          <p:cNvPr id="5" name="Slide Number Placeholder 4">
            <a:extLst>
              <a:ext uri="{FF2B5EF4-FFF2-40B4-BE49-F238E27FC236}">
                <a16:creationId xmlns:a16="http://schemas.microsoft.com/office/drawing/2014/main" id="{27CB9C28-5E98-104F-B337-32FECBE0E91A}"/>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7" name="Picture 6">
            <a:extLst>
              <a:ext uri="{FF2B5EF4-FFF2-40B4-BE49-F238E27FC236}">
                <a16:creationId xmlns:a16="http://schemas.microsoft.com/office/drawing/2014/main" id="{F1D8E115-9814-2B4A-A4E5-9F91AF327512}"/>
              </a:ext>
            </a:extLst>
          </p:cNvPr>
          <p:cNvPicPr>
            <a:picLocks noChangeAspect="1"/>
          </p:cNvPicPr>
          <p:nvPr/>
        </p:nvPicPr>
        <p:blipFill>
          <a:blip r:embed="rId3"/>
          <a:stretch>
            <a:fillRect/>
          </a:stretch>
        </p:blipFill>
        <p:spPr>
          <a:xfrm>
            <a:off x="7345745" y="2828462"/>
            <a:ext cx="1066800" cy="393700"/>
          </a:xfrm>
          <a:prstGeom prst="rect">
            <a:avLst/>
          </a:prstGeom>
        </p:spPr>
      </p:pic>
      <p:pic>
        <p:nvPicPr>
          <p:cNvPr id="8" name="Picture 7">
            <a:extLst>
              <a:ext uri="{FF2B5EF4-FFF2-40B4-BE49-F238E27FC236}">
                <a16:creationId xmlns:a16="http://schemas.microsoft.com/office/drawing/2014/main" id="{E7FD4180-6263-544A-9309-98CC553977E4}"/>
              </a:ext>
            </a:extLst>
          </p:cNvPr>
          <p:cNvPicPr>
            <a:picLocks noChangeAspect="1"/>
          </p:cNvPicPr>
          <p:nvPr/>
        </p:nvPicPr>
        <p:blipFill>
          <a:blip r:embed="rId4"/>
          <a:stretch>
            <a:fillRect/>
          </a:stretch>
        </p:blipFill>
        <p:spPr>
          <a:xfrm>
            <a:off x="9048750" y="2212512"/>
            <a:ext cx="1727200" cy="812800"/>
          </a:xfrm>
          <a:prstGeom prst="rect">
            <a:avLst/>
          </a:prstGeom>
        </p:spPr>
      </p:pic>
      <p:pic>
        <p:nvPicPr>
          <p:cNvPr id="9" name="Picture 8">
            <a:extLst>
              <a:ext uri="{FF2B5EF4-FFF2-40B4-BE49-F238E27FC236}">
                <a16:creationId xmlns:a16="http://schemas.microsoft.com/office/drawing/2014/main" id="{8F34534F-586B-2646-9A55-A1D2EB899D21}"/>
              </a:ext>
            </a:extLst>
          </p:cNvPr>
          <p:cNvPicPr>
            <a:picLocks noChangeAspect="1"/>
          </p:cNvPicPr>
          <p:nvPr/>
        </p:nvPicPr>
        <p:blipFill>
          <a:blip r:embed="rId5"/>
          <a:stretch>
            <a:fillRect/>
          </a:stretch>
        </p:blipFill>
        <p:spPr>
          <a:xfrm>
            <a:off x="7439025" y="3832689"/>
            <a:ext cx="2374900" cy="787400"/>
          </a:xfrm>
          <a:prstGeom prst="rect">
            <a:avLst/>
          </a:prstGeom>
        </p:spPr>
      </p:pic>
      <p:cxnSp>
        <p:nvCxnSpPr>
          <p:cNvPr id="11" name="Straight Arrow Connector 10">
            <a:extLst>
              <a:ext uri="{FF2B5EF4-FFF2-40B4-BE49-F238E27FC236}">
                <a16:creationId xmlns:a16="http://schemas.microsoft.com/office/drawing/2014/main" id="{1FC1671F-FD09-4242-9C3D-BF71E0417973}"/>
              </a:ext>
            </a:extLst>
          </p:cNvPr>
          <p:cNvCxnSpPr>
            <a:stCxn id="6" idx="3"/>
            <a:endCxn id="8" idx="1"/>
          </p:cNvCxnSpPr>
          <p:nvPr/>
        </p:nvCxnSpPr>
        <p:spPr>
          <a:xfrm>
            <a:off x="8626475" y="2485562"/>
            <a:ext cx="422275" cy="133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523B2F9-552F-084A-9C09-237FF7EC4F6A}"/>
              </a:ext>
            </a:extLst>
          </p:cNvPr>
          <p:cNvCxnSpPr>
            <a:cxnSpLocks/>
          </p:cNvCxnSpPr>
          <p:nvPr/>
        </p:nvCxnSpPr>
        <p:spPr>
          <a:xfrm flipV="1">
            <a:off x="8550275" y="2670175"/>
            <a:ext cx="470502" cy="291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E0C185D-90D9-BA48-9BC9-5AC848C7296B}"/>
              </a:ext>
            </a:extLst>
          </p:cNvPr>
          <p:cNvCxnSpPr>
            <a:cxnSpLocks/>
            <a:endCxn id="9" idx="1"/>
          </p:cNvCxnSpPr>
          <p:nvPr/>
        </p:nvCxnSpPr>
        <p:spPr>
          <a:xfrm flipV="1">
            <a:off x="5970287" y="4226389"/>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E06EA37-8F1A-3E4F-99D8-7737194C4152}"/>
              </a:ext>
            </a:extLst>
          </p:cNvPr>
          <p:cNvPicPr>
            <a:picLocks noChangeAspect="1"/>
          </p:cNvPicPr>
          <p:nvPr/>
        </p:nvPicPr>
        <p:blipFill>
          <a:blip r:embed="rId6"/>
          <a:stretch>
            <a:fillRect/>
          </a:stretch>
        </p:blipFill>
        <p:spPr>
          <a:xfrm>
            <a:off x="7550150" y="4797890"/>
            <a:ext cx="1498600" cy="1003300"/>
          </a:xfrm>
          <a:prstGeom prst="rect">
            <a:avLst/>
          </a:prstGeom>
        </p:spPr>
      </p:pic>
      <p:cxnSp>
        <p:nvCxnSpPr>
          <p:cNvPr id="19" name="Straight Arrow Connector 18">
            <a:extLst>
              <a:ext uri="{FF2B5EF4-FFF2-40B4-BE49-F238E27FC236}">
                <a16:creationId xmlns:a16="http://schemas.microsoft.com/office/drawing/2014/main" id="{2128E5EF-3AC5-2144-B5AA-BAB1AC8A9EF7}"/>
              </a:ext>
            </a:extLst>
          </p:cNvPr>
          <p:cNvCxnSpPr>
            <a:cxnSpLocks/>
          </p:cNvCxnSpPr>
          <p:nvPr/>
        </p:nvCxnSpPr>
        <p:spPr>
          <a:xfrm flipV="1">
            <a:off x="5935704" y="5306478"/>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7820B72-CC71-C742-A338-E733A9F6FC41}"/>
              </a:ext>
            </a:extLst>
          </p:cNvPr>
          <p:cNvPicPr>
            <a:picLocks noChangeAspect="1"/>
          </p:cNvPicPr>
          <p:nvPr/>
        </p:nvPicPr>
        <p:blipFill>
          <a:blip r:embed="rId7"/>
          <a:stretch>
            <a:fillRect/>
          </a:stretch>
        </p:blipFill>
        <p:spPr>
          <a:xfrm>
            <a:off x="7466273" y="5764216"/>
            <a:ext cx="2146300" cy="723900"/>
          </a:xfrm>
          <a:prstGeom prst="rect">
            <a:avLst/>
          </a:prstGeom>
        </p:spPr>
      </p:pic>
      <p:cxnSp>
        <p:nvCxnSpPr>
          <p:cNvPr id="21" name="Straight Arrow Connector 20">
            <a:extLst>
              <a:ext uri="{FF2B5EF4-FFF2-40B4-BE49-F238E27FC236}">
                <a16:creationId xmlns:a16="http://schemas.microsoft.com/office/drawing/2014/main" id="{0A1A7033-3F6D-C54F-88BA-88E3F03A4293}"/>
              </a:ext>
            </a:extLst>
          </p:cNvPr>
          <p:cNvCxnSpPr>
            <a:cxnSpLocks/>
          </p:cNvCxnSpPr>
          <p:nvPr/>
        </p:nvCxnSpPr>
        <p:spPr>
          <a:xfrm flipV="1">
            <a:off x="5961909" y="6119815"/>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78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77BC-B242-CB47-A094-6E5E6B46051C}"/>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FBA92812-498B-434E-B943-FD5D4EC611BD}"/>
              </a:ext>
            </a:extLst>
          </p:cNvPr>
          <p:cNvSpPr>
            <a:spLocks noGrp="1"/>
          </p:cNvSpPr>
          <p:nvPr>
            <p:ph sz="half" idx="1"/>
          </p:nvPr>
        </p:nvSpPr>
        <p:spPr>
          <a:xfrm>
            <a:off x="609600" y="1968503"/>
            <a:ext cx="5159894" cy="4157663"/>
          </a:xfrm>
        </p:spPr>
        <p:txBody>
          <a:bodyPr/>
          <a:lstStyle/>
          <a:p>
            <a:r>
              <a:rPr lang="en-US" sz="2400" dirty="0"/>
              <a:t>These porosity models don’t incorporate different phases, initial porosity, axial/radial swelling, etc.</a:t>
            </a:r>
          </a:p>
          <a:p>
            <a:r>
              <a:rPr lang="en-US" sz="2400" dirty="0"/>
              <a:t>These models have been updated slightly to improve code robustness, but still don’t incorporate these critical microstructural phenomena</a:t>
            </a:r>
          </a:p>
        </p:txBody>
      </p:sp>
      <p:sp>
        <p:nvSpPr>
          <p:cNvPr id="5" name="Slide Number Placeholder 4">
            <a:extLst>
              <a:ext uri="{FF2B5EF4-FFF2-40B4-BE49-F238E27FC236}">
                <a16:creationId xmlns:a16="http://schemas.microsoft.com/office/drawing/2014/main" id="{A3C106D1-EEEB-A841-B008-4E024B97EE27}"/>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pic>
        <p:nvPicPr>
          <p:cNvPr id="6" name="Content Placeholder 5">
            <a:extLst>
              <a:ext uri="{FF2B5EF4-FFF2-40B4-BE49-F238E27FC236}">
                <a16:creationId xmlns:a16="http://schemas.microsoft.com/office/drawing/2014/main" id="{8085DA03-EA26-B244-AEF6-4F6CC0AA07A4}"/>
              </a:ext>
            </a:extLst>
          </p:cNvPr>
          <p:cNvPicPr>
            <a:picLocks noGrp="1" noChangeAspect="1"/>
          </p:cNvPicPr>
          <p:nvPr>
            <p:ph sz="half" idx="2"/>
          </p:nvPr>
        </p:nvPicPr>
        <p:blipFill>
          <a:blip r:embed="rId2"/>
          <a:stretch>
            <a:fillRect/>
          </a:stretch>
        </p:blipFill>
        <p:spPr>
          <a:xfrm>
            <a:off x="5994400" y="2544798"/>
            <a:ext cx="2844800" cy="3005071"/>
          </a:xfrm>
          <a:prstGeom prst="rect">
            <a:avLst/>
          </a:prstGeom>
        </p:spPr>
      </p:pic>
      <p:pic>
        <p:nvPicPr>
          <p:cNvPr id="7" name="Picture 6">
            <a:extLst>
              <a:ext uri="{FF2B5EF4-FFF2-40B4-BE49-F238E27FC236}">
                <a16:creationId xmlns:a16="http://schemas.microsoft.com/office/drawing/2014/main" id="{0A210E6B-DD3D-E340-9AF1-16E49E394451}"/>
              </a:ext>
            </a:extLst>
          </p:cNvPr>
          <p:cNvPicPr>
            <a:picLocks noChangeAspect="1"/>
          </p:cNvPicPr>
          <p:nvPr/>
        </p:nvPicPr>
        <p:blipFill>
          <a:blip r:embed="rId3"/>
          <a:stretch>
            <a:fillRect/>
          </a:stretch>
        </p:blipFill>
        <p:spPr>
          <a:xfrm>
            <a:off x="9064106" y="2544798"/>
            <a:ext cx="2885448" cy="2865127"/>
          </a:xfrm>
          <a:prstGeom prst="rect">
            <a:avLst/>
          </a:prstGeom>
        </p:spPr>
      </p:pic>
    </p:spTree>
    <p:extLst>
      <p:ext uri="{BB962C8B-B14F-4D97-AF65-F5344CB8AC3E}">
        <p14:creationId xmlns:p14="http://schemas.microsoft.com/office/powerpoint/2010/main" val="3950199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281C-9EB7-9F4D-BE82-BFCBEDA33AE5}"/>
              </a:ext>
            </a:extLst>
          </p:cNvPr>
          <p:cNvSpPr>
            <a:spLocks noGrp="1"/>
          </p:cNvSpPr>
          <p:nvPr>
            <p:ph type="title"/>
          </p:nvPr>
        </p:nvSpPr>
        <p:spPr/>
        <p:txBody>
          <a:bodyPr/>
          <a:lstStyle/>
          <a:p>
            <a:r>
              <a:rPr lang="en-US" dirty="0"/>
              <a:t>Mechanical Properties</a:t>
            </a:r>
          </a:p>
        </p:txBody>
      </p:sp>
      <p:sp>
        <p:nvSpPr>
          <p:cNvPr id="3" name="Content Placeholder 2">
            <a:extLst>
              <a:ext uri="{FF2B5EF4-FFF2-40B4-BE49-F238E27FC236}">
                <a16:creationId xmlns:a16="http://schemas.microsoft.com/office/drawing/2014/main" id="{6115AC0A-B93D-9C49-94E3-44261FC46B22}"/>
              </a:ext>
            </a:extLst>
          </p:cNvPr>
          <p:cNvSpPr>
            <a:spLocks noGrp="1"/>
          </p:cNvSpPr>
          <p:nvPr>
            <p:ph sz="half" idx="1"/>
          </p:nvPr>
        </p:nvSpPr>
        <p:spPr>
          <a:xfrm>
            <a:off x="609600" y="2210765"/>
            <a:ext cx="5384800" cy="3915401"/>
          </a:xfrm>
        </p:spPr>
        <p:txBody>
          <a:bodyPr/>
          <a:lstStyle/>
          <a:p>
            <a:r>
              <a:rPr lang="en-US" sz="2200" dirty="0"/>
              <a:t>Young’s Modulus</a:t>
            </a:r>
          </a:p>
          <a:p>
            <a:endParaRPr lang="en-US" sz="2200" dirty="0"/>
          </a:p>
          <a:p>
            <a:r>
              <a:rPr lang="en-US" sz="2200" dirty="0"/>
              <a:t>Poisson’s ratio</a:t>
            </a:r>
          </a:p>
          <a:p>
            <a:endParaRPr lang="en-US" sz="2200" dirty="0"/>
          </a:p>
          <a:p>
            <a:r>
              <a:rPr lang="en-US" sz="2200" dirty="0"/>
              <a:t>Creep</a:t>
            </a:r>
          </a:p>
          <a:p>
            <a:endParaRPr lang="en-US" sz="2200" dirty="0"/>
          </a:p>
          <a:p>
            <a:endParaRPr lang="en-US" sz="2200" dirty="0"/>
          </a:p>
          <a:p>
            <a:r>
              <a:rPr lang="en-US" sz="2200" dirty="0"/>
              <a:t>Cladding models for HT-9 creep and k</a:t>
            </a:r>
            <a:r>
              <a:rPr lang="en-US" sz="2200" baseline="-25000" dirty="0"/>
              <a:t>th</a:t>
            </a:r>
            <a:endParaRPr lang="en-US" sz="2200" dirty="0"/>
          </a:p>
        </p:txBody>
      </p:sp>
      <p:pic>
        <p:nvPicPr>
          <p:cNvPr id="6" name="Content Placeholder 5">
            <a:extLst>
              <a:ext uri="{FF2B5EF4-FFF2-40B4-BE49-F238E27FC236}">
                <a16:creationId xmlns:a16="http://schemas.microsoft.com/office/drawing/2014/main" id="{BDC51DC2-AA66-8440-BBC2-9953B33593CC}"/>
              </a:ext>
            </a:extLst>
          </p:cNvPr>
          <p:cNvPicPr>
            <a:picLocks noGrp="1" noChangeAspect="1"/>
          </p:cNvPicPr>
          <p:nvPr>
            <p:ph sz="half" idx="2"/>
          </p:nvPr>
        </p:nvPicPr>
        <p:blipFill>
          <a:blip r:embed="rId2"/>
          <a:stretch>
            <a:fillRect/>
          </a:stretch>
        </p:blipFill>
        <p:spPr>
          <a:xfrm>
            <a:off x="6492272" y="2103749"/>
            <a:ext cx="5003800" cy="762000"/>
          </a:xfrm>
          <a:prstGeom prst="rect">
            <a:avLst/>
          </a:prstGeom>
        </p:spPr>
      </p:pic>
      <p:sp>
        <p:nvSpPr>
          <p:cNvPr id="5" name="Slide Number Placeholder 4">
            <a:extLst>
              <a:ext uri="{FF2B5EF4-FFF2-40B4-BE49-F238E27FC236}">
                <a16:creationId xmlns:a16="http://schemas.microsoft.com/office/drawing/2014/main" id="{78BBE50D-632C-484A-B203-ACD5DA04A8DC}"/>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pic>
        <p:nvPicPr>
          <p:cNvPr id="7" name="Picture 6">
            <a:extLst>
              <a:ext uri="{FF2B5EF4-FFF2-40B4-BE49-F238E27FC236}">
                <a16:creationId xmlns:a16="http://schemas.microsoft.com/office/drawing/2014/main" id="{D3286CDB-2E38-9A46-B5F7-683CC075ABE6}"/>
              </a:ext>
            </a:extLst>
          </p:cNvPr>
          <p:cNvPicPr>
            <a:picLocks noChangeAspect="1"/>
          </p:cNvPicPr>
          <p:nvPr/>
        </p:nvPicPr>
        <p:blipFill>
          <a:blip r:embed="rId3"/>
          <a:stretch>
            <a:fillRect/>
          </a:stretch>
        </p:blipFill>
        <p:spPr>
          <a:xfrm>
            <a:off x="7145438" y="3000998"/>
            <a:ext cx="4267200" cy="685800"/>
          </a:xfrm>
          <a:prstGeom prst="rect">
            <a:avLst/>
          </a:prstGeom>
        </p:spPr>
      </p:pic>
      <p:pic>
        <p:nvPicPr>
          <p:cNvPr id="8" name="Picture 7">
            <a:extLst>
              <a:ext uri="{FF2B5EF4-FFF2-40B4-BE49-F238E27FC236}">
                <a16:creationId xmlns:a16="http://schemas.microsoft.com/office/drawing/2014/main" id="{70E212EA-26EB-CF4D-AEB6-73B18E0BBB4E}"/>
              </a:ext>
            </a:extLst>
          </p:cNvPr>
          <p:cNvPicPr>
            <a:picLocks noChangeAspect="1"/>
          </p:cNvPicPr>
          <p:nvPr/>
        </p:nvPicPr>
        <p:blipFill>
          <a:blip r:embed="rId4"/>
          <a:stretch>
            <a:fillRect/>
          </a:stretch>
        </p:blipFill>
        <p:spPr>
          <a:xfrm>
            <a:off x="6902450" y="3912550"/>
            <a:ext cx="3670300" cy="698500"/>
          </a:xfrm>
          <a:prstGeom prst="rect">
            <a:avLst/>
          </a:prstGeom>
        </p:spPr>
      </p:pic>
      <p:pic>
        <p:nvPicPr>
          <p:cNvPr id="9" name="Picture 8">
            <a:extLst>
              <a:ext uri="{FF2B5EF4-FFF2-40B4-BE49-F238E27FC236}">
                <a16:creationId xmlns:a16="http://schemas.microsoft.com/office/drawing/2014/main" id="{780D863A-3EAD-C94B-8483-81793E077DF1}"/>
              </a:ext>
            </a:extLst>
          </p:cNvPr>
          <p:cNvPicPr>
            <a:picLocks noChangeAspect="1"/>
          </p:cNvPicPr>
          <p:nvPr/>
        </p:nvPicPr>
        <p:blipFill>
          <a:blip r:embed="rId5"/>
          <a:stretch>
            <a:fillRect/>
          </a:stretch>
        </p:blipFill>
        <p:spPr>
          <a:xfrm>
            <a:off x="6492272" y="5597689"/>
            <a:ext cx="4953000" cy="546100"/>
          </a:xfrm>
          <a:prstGeom prst="rect">
            <a:avLst/>
          </a:prstGeom>
        </p:spPr>
      </p:pic>
      <p:pic>
        <p:nvPicPr>
          <p:cNvPr id="10" name="Picture 9">
            <a:extLst>
              <a:ext uri="{FF2B5EF4-FFF2-40B4-BE49-F238E27FC236}">
                <a16:creationId xmlns:a16="http://schemas.microsoft.com/office/drawing/2014/main" id="{19DB0AE1-C483-EA45-82A9-DB22FCD5C80E}"/>
              </a:ext>
            </a:extLst>
          </p:cNvPr>
          <p:cNvPicPr>
            <a:picLocks noChangeAspect="1"/>
          </p:cNvPicPr>
          <p:nvPr/>
        </p:nvPicPr>
        <p:blipFill>
          <a:blip r:embed="rId6"/>
          <a:stretch>
            <a:fillRect/>
          </a:stretch>
        </p:blipFill>
        <p:spPr>
          <a:xfrm>
            <a:off x="6327172" y="4894508"/>
            <a:ext cx="5334000" cy="596900"/>
          </a:xfrm>
          <a:prstGeom prst="rect">
            <a:avLst/>
          </a:prstGeom>
        </p:spPr>
      </p:pic>
    </p:spTree>
    <p:extLst>
      <p:ext uri="{BB962C8B-B14F-4D97-AF65-F5344CB8AC3E}">
        <p14:creationId xmlns:p14="http://schemas.microsoft.com/office/powerpoint/2010/main" val="327398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30D8-4046-0D42-AF5C-B434D559B6B8}"/>
              </a:ext>
            </a:extLst>
          </p:cNvPr>
          <p:cNvSpPr>
            <a:spLocks noGrp="1"/>
          </p:cNvSpPr>
          <p:nvPr>
            <p:ph type="title"/>
          </p:nvPr>
        </p:nvSpPr>
        <p:spPr/>
        <p:txBody>
          <a:bodyPr/>
          <a:lstStyle/>
          <a:p>
            <a:r>
              <a:rPr lang="en-US" dirty="0"/>
              <a:t>BISON Testing</a:t>
            </a:r>
          </a:p>
        </p:txBody>
      </p:sp>
      <p:sp>
        <p:nvSpPr>
          <p:cNvPr id="3" name="Content Placeholder 2">
            <a:extLst>
              <a:ext uri="{FF2B5EF4-FFF2-40B4-BE49-F238E27FC236}">
                <a16:creationId xmlns:a16="http://schemas.microsoft.com/office/drawing/2014/main" id="{F310A712-B774-3A47-9C6B-F4633A288CF2}"/>
              </a:ext>
            </a:extLst>
          </p:cNvPr>
          <p:cNvSpPr>
            <a:spLocks noGrp="1"/>
          </p:cNvSpPr>
          <p:nvPr>
            <p:ph sz="half" idx="1"/>
          </p:nvPr>
        </p:nvSpPr>
        <p:spPr>
          <a:xfrm>
            <a:off x="609600" y="1968503"/>
            <a:ext cx="4749478" cy="4157663"/>
          </a:xfrm>
        </p:spPr>
        <p:txBody>
          <a:bodyPr/>
          <a:lstStyle/>
          <a:p>
            <a:r>
              <a:rPr lang="en-US" sz="2200" dirty="0"/>
              <a:t>BISON can handle binary and ternary fuel and compare reasonably well with EBR-II data</a:t>
            </a:r>
          </a:p>
          <a:p>
            <a:r>
              <a:rPr lang="en-US" sz="2200" dirty="0"/>
              <a:t>Discrepancies are due to inadequate knowledge of materials models, and underlying issues with material descriptions, and code robustness</a:t>
            </a:r>
          </a:p>
          <a:p>
            <a:r>
              <a:rPr lang="en-US" sz="2200" dirty="0"/>
              <a:t>Development is ongoing, and improvements to swelling models, for example, have been made</a:t>
            </a:r>
          </a:p>
        </p:txBody>
      </p:sp>
      <p:pic>
        <p:nvPicPr>
          <p:cNvPr id="6" name="Content Placeholder 5">
            <a:extLst>
              <a:ext uri="{FF2B5EF4-FFF2-40B4-BE49-F238E27FC236}">
                <a16:creationId xmlns:a16="http://schemas.microsoft.com/office/drawing/2014/main" id="{15C841D7-202C-4E4E-87C2-BDC7994F6256}"/>
              </a:ext>
            </a:extLst>
          </p:cNvPr>
          <p:cNvPicPr>
            <a:picLocks noGrp="1" noChangeAspect="1"/>
          </p:cNvPicPr>
          <p:nvPr>
            <p:ph sz="half" idx="2"/>
          </p:nvPr>
        </p:nvPicPr>
        <p:blipFill>
          <a:blip r:embed="rId2"/>
          <a:stretch>
            <a:fillRect/>
          </a:stretch>
        </p:blipFill>
        <p:spPr>
          <a:xfrm>
            <a:off x="5476111" y="1739261"/>
            <a:ext cx="3261489" cy="2486086"/>
          </a:xfrm>
          <a:prstGeom prst="rect">
            <a:avLst/>
          </a:prstGeom>
        </p:spPr>
      </p:pic>
      <p:sp>
        <p:nvSpPr>
          <p:cNvPr id="5" name="Slide Number Placeholder 4">
            <a:extLst>
              <a:ext uri="{FF2B5EF4-FFF2-40B4-BE49-F238E27FC236}">
                <a16:creationId xmlns:a16="http://schemas.microsoft.com/office/drawing/2014/main" id="{2CA3A285-9F46-F44D-8B48-3DFC273A57D2}"/>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pic>
        <p:nvPicPr>
          <p:cNvPr id="7" name="Picture 6">
            <a:extLst>
              <a:ext uri="{FF2B5EF4-FFF2-40B4-BE49-F238E27FC236}">
                <a16:creationId xmlns:a16="http://schemas.microsoft.com/office/drawing/2014/main" id="{B4B28F29-7E40-464C-A564-B22A874D185B}"/>
              </a:ext>
            </a:extLst>
          </p:cNvPr>
          <p:cNvPicPr>
            <a:picLocks noChangeAspect="1"/>
          </p:cNvPicPr>
          <p:nvPr/>
        </p:nvPicPr>
        <p:blipFill>
          <a:blip r:embed="rId3"/>
          <a:stretch>
            <a:fillRect/>
          </a:stretch>
        </p:blipFill>
        <p:spPr>
          <a:xfrm>
            <a:off x="5310279" y="4095186"/>
            <a:ext cx="3439873" cy="2632649"/>
          </a:xfrm>
          <a:prstGeom prst="rect">
            <a:avLst/>
          </a:prstGeom>
        </p:spPr>
      </p:pic>
      <p:pic>
        <p:nvPicPr>
          <p:cNvPr id="8" name="Picture 7">
            <a:extLst>
              <a:ext uri="{FF2B5EF4-FFF2-40B4-BE49-F238E27FC236}">
                <a16:creationId xmlns:a16="http://schemas.microsoft.com/office/drawing/2014/main" id="{567E08A7-E209-D445-8FEB-C9323859FCE9}"/>
              </a:ext>
            </a:extLst>
          </p:cNvPr>
          <p:cNvPicPr>
            <a:picLocks noChangeAspect="1"/>
          </p:cNvPicPr>
          <p:nvPr/>
        </p:nvPicPr>
        <p:blipFill>
          <a:blip r:embed="rId4"/>
          <a:stretch>
            <a:fillRect/>
          </a:stretch>
        </p:blipFill>
        <p:spPr>
          <a:xfrm>
            <a:off x="8654331" y="1602738"/>
            <a:ext cx="3261488" cy="2673502"/>
          </a:xfrm>
          <a:prstGeom prst="rect">
            <a:avLst/>
          </a:prstGeom>
        </p:spPr>
      </p:pic>
      <p:pic>
        <p:nvPicPr>
          <p:cNvPr id="9" name="Picture 8">
            <a:extLst>
              <a:ext uri="{FF2B5EF4-FFF2-40B4-BE49-F238E27FC236}">
                <a16:creationId xmlns:a16="http://schemas.microsoft.com/office/drawing/2014/main" id="{4545CFA0-B918-D147-847D-3A2D88AE5145}"/>
              </a:ext>
            </a:extLst>
          </p:cNvPr>
          <p:cNvPicPr>
            <a:picLocks noChangeAspect="1"/>
          </p:cNvPicPr>
          <p:nvPr/>
        </p:nvPicPr>
        <p:blipFill>
          <a:blip r:embed="rId5"/>
          <a:stretch>
            <a:fillRect/>
          </a:stretch>
        </p:blipFill>
        <p:spPr>
          <a:xfrm>
            <a:off x="8584320" y="4095183"/>
            <a:ext cx="3261488" cy="2599622"/>
          </a:xfrm>
          <a:prstGeom prst="rect">
            <a:avLst/>
          </a:prstGeom>
        </p:spPr>
      </p:pic>
    </p:spTree>
    <p:extLst>
      <p:ext uri="{BB962C8B-B14F-4D97-AF65-F5344CB8AC3E}">
        <p14:creationId xmlns:p14="http://schemas.microsoft.com/office/powerpoint/2010/main" val="160250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LIFEMETAL</a:t>
            </a:r>
          </a:p>
          <a:p>
            <a:r>
              <a:rPr lang="en-US" sz="2200" dirty="0"/>
              <a:t>The code has evolved from the LIFE series of codes from ANL that perform steady-state and transient analyses for nuclear fuel</a:t>
            </a:r>
          </a:p>
          <a:p>
            <a:r>
              <a:rPr lang="en-US" sz="2200" dirty="0"/>
              <a:t>The original code was developed for UO2 and mixed oxide fuels for use in fast reactor systems</a:t>
            </a:r>
          </a:p>
          <a:p>
            <a:r>
              <a:rPr lang="en-US" sz="2200" dirty="0"/>
              <a:t>The code was developed in association with the IFR and has been extensively used for planning steady state and transient experiments at EBR-II</a:t>
            </a:r>
          </a:p>
          <a:p>
            <a:endParaRPr lang="en-US" sz="2200" dirty="0"/>
          </a:p>
          <a:p>
            <a:endParaRPr lang="en-US" sz="2200" dirty="0"/>
          </a:p>
        </p:txBody>
      </p:sp>
      <p:pic>
        <p:nvPicPr>
          <p:cNvPr id="6" name="Content Placeholder 5">
            <a:extLst>
              <a:ext uri="{FF2B5EF4-FFF2-40B4-BE49-F238E27FC236}">
                <a16:creationId xmlns:a16="http://schemas.microsoft.com/office/drawing/2014/main" id="{3FDDF2FC-4F43-5845-9530-62D3235B29D3}"/>
              </a:ext>
            </a:extLst>
          </p:cNvPr>
          <p:cNvPicPr>
            <a:picLocks noGrp="1" noChangeAspect="1"/>
          </p:cNvPicPr>
          <p:nvPr>
            <p:ph sz="half" idx="2"/>
          </p:nvPr>
        </p:nvPicPr>
        <p:blipFill>
          <a:blip r:embed="rId2"/>
          <a:stretch>
            <a:fillRect/>
          </a:stretch>
        </p:blipFill>
        <p:spPr>
          <a:xfrm>
            <a:off x="6273428" y="1817875"/>
            <a:ext cx="2631822" cy="4954885"/>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7" name="Picture 6">
            <a:extLst>
              <a:ext uri="{FF2B5EF4-FFF2-40B4-BE49-F238E27FC236}">
                <a16:creationId xmlns:a16="http://schemas.microsoft.com/office/drawing/2014/main" id="{6F601C3E-CC1C-674F-ADCB-9406DEBAF6BA}"/>
              </a:ext>
            </a:extLst>
          </p:cNvPr>
          <p:cNvPicPr>
            <a:picLocks noChangeAspect="1"/>
          </p:cNvPicPr>
          <p:nvPr/>
        </p:nvPicPr>
        <p:blipFill>
          <a:blip r:embed="rId3"/>
          <a:stretch>
            <a:fillRect/>
          </a:stretch>
        </p:blipFill>
        <p:spPr>
          <a:xfrm>
            <a:off x="9072900" y="1255057"/>
            <a:ext cx="2847849" cy="2511867"/>
          </a:xfrm>
          <a:prstGeom prst="rect">
            <a:avLst/>
          </a:prstGeom>
        </p:spPr>
      </p:pic>
      <p:pic>
        <p:nvPicPr>
          <p:cNvPr id="8" name="Picture 7">
            <a:extLst>
              <a:ext uri="{FF2B5EF4-FFF2-40B4-BE49-F238E27FC236}">
                <a16:creationId xmlns:a16="http://schemas.microsoft.com/office/drawing/2014/main" id="{95B04D0B-5914-A244-92D8-0DB8938A66B9}"/>
              </a:ext>
            </a:extLst>
          </p:cNvPr>
          <p:cNvPicPr>
            <a:picLocks noChangeAspect="1"/>
          </p:cNvPicPr>
          <p:nvPr/>
        </p:nvPicPr>
        <p:blipFill>
          <a:blip r:embed="rId4"/>
          <a:stretch>
            <a:fillRect/>
          </a:stretch>
        </p:blipFill>
        <p:spPr>
          <a:xfrm>
            <a:off x="9072900" y="3725044"/>
            <a:ext cx="3030248" cy="2631308"/>
          </a:xfrm>
          <a:prstGeom prst="rect">
            <a:avLst/>
          </a:prstGeom>
        </p:spPr>
      </p:pic>
    </p:spTree>
    <p:extLst>
      <p:ext uri="{BB962C8B-B14F-4D97-AF65-F5344CB8AC3E}">
        <p14:creationId xmlns:p14="http://schemas.microsoft.com/office/powerpoint/2010/main" val="131682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ALFUS</a:t>
            </a:r>
          </a:p>
          <a:p>
            <a:r>
              <a:rPr lang="en-US" sz="2200" dirty="0"/>
              <a:t>JAEA code that is multiphysics in nature and focuses on the mechanical behavior of the fuel under irradiation</a:t>
            </a:r>
          </a:p>
          <a:p>
            <a:r>
              <a:rPr lang="en-US" sz="2200" dirty="0"/>
              <a:t>Both LIFE-METAL and ALFUS are capable of simulating metal fuel irradiation behavior to some extent</a:t>
            </a:r>
          </a:p>
          <a:p>
            <a:r>
              <a:rPr lang="en-US" sz="2200" dirty="0"/>
              <a:t>Both lack different swelling in different radial zone, coupling of redistribution, realistic predictions of FCCI</a:t>
            </a:r>
          </a:p>
          <a:p>
            <a:endParaRPr lang="en-US" sz="2200" dirty="0"/>
          </a:p>
        </p:txBody>
      </p:sp>
      <p:pic>
        <p:nvPicPr>
          <p:cNvPr id="6" name="Content Placeholder 5">
            <a:extLst>
              <a:ext uri="{FF2B5EF4-FFF2-40B4-BE49-F238E27FC236}">
                <a16:creationId xmlns:a16="http://schemas.microsoft.com/office/drawing/2014/main" id="{2359EACA-B41F-0B44-876D-BEB53E8F4AEC}"/>
              </a:ext>
            </a:extLst>
          </p:cNvPr>
          <p:cNvPicPr>
            <a:picLocks noGrp="1" noChangeAspect="1"/>
          </p:cNvPicPr>
          <p:nvPr>
            <p:ph sz="half" idx="2"/>
          </p:nvPr>
        </p:nvPicPr>
        <p:blipFill>
          <a:blip r:embed="rId2"/>
          <a:stretch>
            <a:fillRect/>
          </a:stretch>
        </p:blipFill>
        <p:spPr>
          <a:xfrm>
            <a:off x="6197602" y="1798438"/>
            <a:ext cx="2844800" cy="4923039"/>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pic>
        <p:nvPicPr>
          <p:cNvPr id="7" name="Picture 6">
            <a:extLst>
              <a:ext uri="{FF2B5EF4-FFF2-40B4-BE49-F238E27FC236}">
                <a16:creationId xmlns:a16="http://schemas.microsoft.com/office/drawing/2014/main" id="{8D712EA4-8113-7A44-81A7-7B4CCC4E2B61}"/>
              </a:ext>
            </a:extLst>
          </p:cNvPr>
          <p:cNvPicPr>
            <a:picLocks noChangeAspect="1"/>
          </p:cNvPicPr>
          <p:nvPr/>
        </p:nvPicPr>
        <p:blipFill>
          <a:blip r:embed="rId3"/>
          <a:stretch>
            <a:fillRect/>
          </a:stretch>
        </p:blipFill>
        <p:spPr>
          <a:xfrm>
            <a:off x="8750024" y="1202155"/>
            <a:ext cx="3047153" cy="2523819"/>
          </a:xfrm>
          <a:prstGeom prst="rect">
            <a:avLst/>
          </a:prstGeom>
        </p:spPr>
      </p:pic>
      <p:pic>
        <p:nvPicPr>
          <p:cNvPr id="8" name="Picture 7">
            <a:extLst>
              <a:ext uri="{FF2B5EF4-FFF2-40B4-BE49-F238E27FC236}">
                <a16:creationId xmlns:a16="http://schemas.microsoft.com/office/drawing/2014/main" id="{E4276B0B-2B06-7340-B660-EC468AF1188E}"/>
              </a:ext>
            </a:extLst>
          </p:cNvPr>
          <p:cNvPicPr>
            <a:picLocks noChangeAspect="1"/>
          </p:cNvPicPr>
          <p:nvPr/>
        </p:nvPicPr>
        <p:blipFill>
          <a:blip r:embed="rId4"/>
          <a:stretch>
            <a:fillRect/>
          </a:stretch>
        </p:blipFill>
        <p:spPr>
          <a:xfrm>
            <a:off x="9074029" y="3779253"/>
            <a:ext cx="2171941" cy="2523819"/>
          </a:xfrm>
          <a:prstGeom prst="rect">
            <a:avLst/>
          </a:prstGeom>
        </p:spPr>
      </p:pic>
    </p:spTree>
    <p:extLst>
      <p:ext uri="{BB962C8B-B14F-4D97-AF65-F5344CB8AC3E}">
        <p14:creationId xmlns:p14="http://schemas.microsoft.com/office/powerpoint/2010/main" val="3392761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36</a:t>
            </a:fld>
            <a:endParaRPr lang="en-US"/>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8B06-19A8-2754-C58D-2ADE978760ED}"/>
              </a:ext>
            </a:extLst>
          </p:cNvPr>
          <p:cNvSpPr>
            <a:spLocks noGrp="1"/>
          </p:cNvSpPr>
          <p:nvPr>
            <p:ph type="title"/>
          </p:nvPr>
        </p:nvSpPr>
        <p:spPr/>
        <p:txBody>
          <a:bodyPr/>
          <a:lstStyle/>
          <a:p>
            <a:r>
              <a:rPr lang="en-US" dirty="0"/>
              <a:t>Paper Presentations</a:t>
            </a:r>
          </a:p>
        </p:txBody>
      </p:sp>
      <p:sp>
        <p:nvSpPr>
          <p:cNvPr id="3" name="Content Placeholder 2">
            <a:extLst>
              <a:ext uri="{FF2B5EF4-FFF2-40B4-BE49-F238E27FC236}">
                <a16:creationId xmlns:a16="http://schemas.microsoft.com/office/drawing/2014/main" id="{F9A4F61C-B050-B686-2C05-1CD9AB306779}"/>
              </a:ext>
            </a:extLst>
          </p:cNvPr>
          <p:cNvSpPr>
            <a:spLocks noGrp="1"/>
          </p:cNvSpPr>
          <p:nvPr>
            <p:ph sz="half" idx="1"/>
          </p:nvPr>
        </p:nvSpPr>
        <p:spPr>
          <a:xfrm>
            <a:off x="609600" y="1968503"/>
            <a:ext cx="10972800" cy="4157663"/>
          </a:xfrm>
        </p:spPr>
        <p:txBody>
          <a:bodyPr/>
          <a:lstStyle/>
          <a:p>
            <a:r>
              <a:rPr lang="en-US" sz="3600" dirty="0"/>
              <a:t>Two options:</a:t>
            </a:r>
          </a:p>
          <a:p>
            <a:pPr lvl="1"/>
            <a:r>
              <a:rPr lang="en-US" sz="2800" dirty="0"/>
              <a:t>Current: 4 tests (16% each); 2 presentations (18% each)</a:t>
            </a:r>
          </a:p>
          <a:p>
            <a:pPr lvl="2"/>
            <a:r>
              <a:rPr lang="en-US" sz="2400" dirty="0"/>
              <a:t>second presentation will likely be last day of classes, or during the finals slot</a:t>
            </a:r>
          </a:p>
          <a:p>
            <a:pPr lvl="1"/>
            <a:r>
              <a:rPr lang="en-US" sz="2800" dirty="0"/>
              <a:t>Alternate: 4 tests (20% each); 1 presentation (20%)</a:t>
            </a:r>
          </a:p>
          <a:p>
            <a:pPr lvl="2"/>
            <a:r>
              <a:rPr lang="en-US" sz="2400" dirty="0"/>
              <a:t>first presentation during normal class hours, but will be slightly more extensive</a:t>
            </a:r>
          </a:p>
        </p:txBody>
      </p:sp>
      <p:sp>
        <p:nvSpPr>
          <p:cNvPr id="5" name="Slide Number Placeholder 4">
            <a:extLst>
              <a:ext uri="{FF2B5EF4-FFF2-40B4-BE49-F238E27FC236}">
                <a16:creationId xmlns:a16="http://schemas.microsoft.com/office/drawing/2014/main" id="{B43F4A0B-592D-EED9-36F8-57DE93D12340}"/>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117521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8B06-19A8-2754-C58D-2ADE978760ED}"/>
              </a:ext>
            </a:extLst>
          </p:cNvPr>
          <p:cNvSpPr>
            <a:spLocks noGrp="1"/>
          </p:cNvSpPr>
          <p:nvPr>
            <p:ph type="title"/>
          </p:nvPr>
        </p:nvSpPr>
        <p:spPr/>
        <p:txBody>
          <a:bodyPr/>
          <a:lstStyle/>
          <a:p>
            <a:r>
              <a:rPr lang="en-US" sz="4400" dirty="0"/>
              <a:t>Presentation 1 topic assignments:</a:t>
            </a:r>
          </a:p>
        </p:txBody>
      </p:sp>
      <p:sp>
        <p:nvSpPr>
          <p:cNvPr id="3" name="Content Placeholder 2">
            <a:extLst>
              <a:ext uri="{FF2B5EF4-FFF2-40B4-BE49-F238E27FC236}">
                <a16:creationId xmlns:a16="http://schemas.microsoft.com/office/drawing/2014/main" id="{F9A4F61C-B050-B686-2C05-1CD9AB306779}"/>
              </a:ext>
            </a:extLst>
          </p:cNvPr>
          <p:cNvSpPr>
            <a:spLocks noGrp="1"/>
          </p:cNvSpPr>
          <p:nvPr>
            <p:ph sz="half" idx="1"/>
          </p:nvPr>
        </p:nvSpPr>
        <p:spPr>
          <a:xfrm>
            <a:off x="609600" y="1968503"/>
            <a:ext cx="10972800" cy="4157663"/>
          </a:xfrm>
        </p:spPr>
        <p:txBody>
          <a:bodyPr/>
          <a:lstStyle/>
          <a:p>
            <a:r>
              <a:rPr lang="en-US" sz="2000" dirty="0"/>
              <a:t>Mohamed </a:t>
            </a:r>
            <a:r>
              <a:rPr lang="en-US" sz="2000" dirty="0" err="1"/>
              <a:t>Abdulhameed</a:t>
            </a:r>
            <a:endParaRPr lang="en-US" sz="2000" dirty="0"/>
          </a:p>
          <a:p>
            <a:pPr lvl="1"/>
            <a:r>
              <a:rPr lang="en-US" sz="2000" dirty="0">
                <a:effectLst/>
                <a:latin typeface="Calibri" panose="020F0502020204030204" pitchFamily="34" charset="0"/>
                <a:ea typeface="Calibri" panose="020F0502020204030204" pitchFamily="34" charset="0"/>
                <a:cs typeface="Times New Roman" panose="02020603050405020304" pitchFamily="18" charset="0"/>
              </a:rPr>
              <a:t>Inert matrix actinide-bearing fuel concepts</a:t>
            </a:r>
            <a:endParaRPr lang="en-US" sz="2000" dirty="0"/>
          </a:p>
          <a:p>
            <a:r>
              <a:rPr lang="en-US" sz="2000" dirty="0" err="1"/>
              <a:t>Nermeen</a:t>
            </a:r>
            <a:r>
              <a:rPr lang="en-US" sz="2000" dirty="0"/>
              <a:t> </a:t>
            </a:r>
            <a:r>
              <a:rPr lang="en-US" sz="2000" dirty="0" err="1"/>
              <a:t>Elamrawy</a:t>
            </a:r>
            <a:endParaRPr lang="en-US" sz="2000" dirty="0"/>
          </a:p>
          <a:p>
            <a:pPr lvl="1"/>
            <a:r>
              <a:rPr lang="en-US" sz="2000" dirty="0" err="1">
                <a:effectLst/>
                <a:latin typeface="Calibri" panose="020F0502020204030204" pitchFamily="34" charset="0"/>
                <a:ea typeface="Calibri" panose="020F0502020204030204" pitchFamily="34" charset="0"/>
                <a:cs typeface="Times New Roman" panose="02020603050405020304" pitchFamily="18" charset="0"/>
              </a:rPr>
              <a:t>SiC</a:t>
            </a:r>
            <a:r>
              <a:rPr lang="en-US" sz="2000" dirty="0">
                <a:effectLst/>
                <a:latin typeface="Calibri" panose="020F0502020204030204" pitchFamily="34" charset="0"/>
                <a:ea typeface="Calibri" panose="020F0502020204030204" pitchFamily="34" charset="0"/>
                <a:cs typeface="Times New Roman" panose="02020603050405020304" pitchFamily="18" charset="0"/>
              </a:rPr>
              <a:t> as a cladding material (non-TRISO applications)</a:t>
            </a:r>
            <a:endParaRPr lang="en-US" sz="2000" dirty="0"/>
          </a:p>
          <a:p>
            <a:r>
              <a:rPr lang="en-US" sz="2000" dirty="0"/>
              <a:t>ATM Jahid Hasan</a:t>
            </a:r>
          </a:p>
          <a:p>
            <a:pPr lvl="1"/>
            <a:r>
              <a:rPr lang="en-US" sz="2000" dirty="0">
                <a:effectLst/>
                <a:latin typeface="Calibri" panose="020F0502020204030204" pitchFamily="34" charset="0"/>
                <a:ea typeface="Calibri" panose="020F0502020204030204" pitchFamily="34" charset="0"/>
                <a:cs typeface="Times New Roman" panose="02020603050405020304" pitchFamily="18" charset="0"/>
              </a:rPr>
              <a:t>High temperature materials for gas reactor heat exchangers</a:t>
            </a:r>
          </a:p>
          <a:p>
            <a:r>
              <a:rPr lang="en-US" sz="2000" dirty="0"/>
              <a:t>Lucia Gomez Hurtado</a:t>
            </a:r>
          </a:p>
          <a:p>
            <a:pPr lvl="1"/>
            <a:r>
              <a:rPr lang="en-US" sz="2000" dirty="0">
                <a:effectLst/>
                <a:latin typeface="Calibri" panose="020F0502020204030204" pitchFamily="34" charset="0"/>
                <a:ea typeface="Calibri" panose="020F0502020204030204" pitchFamily="34" charset="0"/>
                <a:cs typeface="Times New Roman" panose="02020603050405020304" pitchFamily="18" charset="0"/>
              </a:rPr>
              <a:t>The role and effect of silver in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SiC</a:t>
            </a:r>
            <a:endParaRPr lang="en-US" sz="2000" dirty="0"/>
          </a:p>
          <a:p>
            <a:r>
              <a:rPr lang="en-US" sz="2000" dirty="0"/>
              <a:t>Shehab </a:t>
            </a:r>
            <a:r>
              <a:rPr lang="en-US" sz="2000" dirty="0" err="1"/>
              <a:t>Shousha</a:t>
            </a:r>
            <a:endParaRPr lang="en-US" sz="2000" dirty="0"/>
          </a:p>
          <a:p>
            <a:pPr lvl="1"/>
            <a:r>
              <a:rPr lang="en-US" sz="2000" dirty="0">
                <a:effectLst/>
                <a:latin typeface="Calibri" panose="020F0502020204030204" pitchFamily="34" charset="0"/>
                <a:ea typeface="Calibri" panose="020F0502020204030204" pitchFamily="34" charset="0"/>
                <a:cs typeface="Times New Roman" panose="02020603050405020304" pitchFamily="18" charset="0"/>
              </a:rPr>
              <a:t>Swelling of stainless steel under fast fluence</a:t>
            </a:r>
          </a:p>
        </p:txBody>
      </p:sp>
      <p:sp>
        <p:nvSpPr>
          <p:cNvPr id="5" name="Slide Number Placeholder 4">
            <a:extLst>
              <a:ext uri="{FF2B5EF4-FFF2-40B4-BE49-F238E27FC236}">
                <a16:creationId xmlns:a16="http://schemas.microsoft.com/office/drawing/2014/main" id="{B43F4A0B-592D-EED9-36F8-57DE93D12340}"/>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91059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5588001" cy="4157663"/>
          </a:xfrm>
        </p:spPr>
        <p:txBody>
          <a:bodyPr/>
          <a:lstStyle/>
          <a:p>
            <a:r>
              <a:rPr lang="en-US" sz="2400" dirty="0"/>
              <a:t>The burnup of a fuel pin is another parameter that impacts the size of the fuel–cladding interaction zone</a:t>
            </a:r>
          </a:p>
          <a:p>
            <a:r>
              <a:rPr lang="en-US" sz="2400" dirty="0"/>
              <a:t>Larger interaction zones are observed for higher burnup fuel elements</a:t>
            </a:r>
          </a:p>
          <a:p>
            <a:r>
              <a:rPr lang="en-US" sz="2400" dirty="0"/>
              <a:t>The larger inventories of fission products allow more lanthanides to diffuse down the temperature gradient, thereby increasing the inventory of fission products at the interface</a:t>
            </a:r>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
        <p:nvSpPr>
          <p:cNvPr id="6" name="Content Placeholder 5">
            <a:extLst>
              <a:ext uri="{FF2B5EF4-FFF2-40B4-BE49-F238E27FC236}">
                <a16:creationId xmlns:a16="http://schemas.microsoft.com/office/drawing/2014/main" id="{753EDF85-8C2A-BC41-A021-1E9097D92F7B}"/>
              </a:ext>
            </a:extLst>
          </p:cNvPr>
          <p:cNvSpPr>
            <a:spLocks noGrp="1"/>
          </p:cNvSpPr>
          <p:nvPr>
            <p:ph sz="half" idx="2"/>
          </p:nvPr>
        </p:nvSpPr>
        <p:spPr/>
        <p:txBody>
          <a:bodyPr/>
          <a:lstStyle/>
          <a:p>
            <a:r>
              <a:rPr lang="en-US" sz="2400" dirty="0"/>
              <a:t>For high burnup fuels, temperature effects also exacerbate FCCI due to thermal cond. degradation producing higher temperatures, and more rapid FP diffusion</a:t>
            </a:r>
          </a:p>
          <a:p>
            <a:r>
              <a:rPr lang="en-US" sz="2400" dirty="0"/>
              <a:t>Fuel elements at the hotter core positions can exhibit increased interdiffusion at the fuel–cladding interface over those at colder positions</a:t>
            </a:r>
          </a:p>
          <a:p>
            <a:endParaRPr lang="en-US" sz="2400" dirty="0"/>
          </a:p>
        </p:txBody>
      </p:sp>
    </p:spTree>
    <p:extLst>
      <p:ext uri="{BB962C8B-B14F-4D97-AF65-F5344CB8AC3E}">
        <p14:creationId xmlns:p14="http://schemas.microsoft.com/office/powerpoint/2010/main" val="349280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2CB7-6757-0A46-B980-78D171F06EE0}"/>
              </a:ext>
            </a:extLst>
          </p:cNvPr>
          <p:cNvSpPr>
            <a:spLocks noGrp="1"/>
          </p:cNvSpPr>
          <p:nvPr>
            <p:ph type="title"/>
          </p:nvPr>
        </p:nvSpPr>
        <p:spPr/>
        <p:txBody>
          <a:bodyPr/>
          <a:lstStyle/>
          <a:p>
            <a:r>
              <a:rPr lang="en-US" dirty="0"/>
              <a:t>FCCI Compositions</a:t>
            </a:r>
          </a:p>
        </p:txBody>
      </p:sp>
      <p:sp>
        <p:nvSpPr>
          <p:cNvPr id="3" name="Content Placeholder 2">
            <a:extLst>
              <a:ext uri="{FF2B5EF4-FFF2-40B4-BE49-F238E27FC236}">
                <a16:creationId xmlns:a16="http://schemas.microsoft.com/office/drawing/2014/main" id="{D31727EA-B72F-2F47-9CC9-01BF94551F77}"/>
              </a:ext>
            </a:extLst>
          </p:cNvPr>
          <p:cNvSpPr>
            <a:spLocks noGrp="1"/>
          </p:cNvSpPr>
          <p:nvPr>
            <p:ph sz="half" idx="1"/>
          </p:nvPr>
        </p:nvSpPr>
        <p:spPr>
          <a:xfrm>
            <a:off x="609600" y="1968503"/>
            <a:ext cx="7830207" cy="4157663"/>
          </a:xfrm>
        </p:spPr>
        <p:txBody>
          <a:bodyPr/>
          <a:lstStyle/>
          <a:p>
            <a:r>
              <a:rPr lang="en-US" sz="2200" dirty="0"/>
              <a:t>Fe and Cr are the major constituents in HT-9 cladding and should show up as major constituents in the FCCI zones of irradiated HT-9-clad fuel elements</a:t>
            </a:r>
          </a:p>
          <a:p>
            <a:r>
              <a:rPr lang="en-US" sz="2200" dirty="0"/>
              <a:t>For D9-clad fuel elements, Fe, Ni, and Cr are major constituents that should be present in FCCI zones</a:t>
            </a:r>
          </a:p>
          <a:p>
            <a:r>
              <a:rPr lang="en-US" sz="2200" dirty="0"/>
              <a:t>There have been some irradiated fuel samples that were specifically destructively analyzed to observe FCCI</a:t>
            </a:r>
          </a:p>
          <a:p>
            <a:r>
              <a:rPr lang="en-US" sz="2200" dirty="0"/>
              <a:t>The lowest and highest determined temperatures at the fuel–cladding interface were 540 and 660 C, respectively</a:t>
            </a:r>
          </a:p>
          <a:p>
            <a:r>
              <a:rPr lang="en-US" sz="2200" dirty="0"/>
              <a:t>The thickest interaction zone measured was 170 </a:t>
            </a:r>
            <a:r>
              <a:rPr lang="en-US" sz="2200" dirty="0">
                <a:latin typeface="Symbol" pitchFamily="2" charset="2"/>
              </a:rPr>
              <a:t>m</a:t>
            </a:r>
            <a:r>
              <a:rPr lang="en-US" sz="2200" dirty="0"/>
              <a:t>m, and the lanthanide fission products were the primary fuel constituents observed in the interaction layers</a:t>
            </a:r>
          </a:p>
          <a:p>
            <a:endParaRPr lang="en-US" sz="2200" dirty="0"/>
          </a:p>
        </p:txBody>
      </p:sp>
      <p:pic>
        <p:nvPicPr>
          <p:cNvPr id="6" name="Content Placeholder 5">
            <a:extLst>
              <a:ext uri="{FF2B5EF4-FFF2-40B4-BE49-F238E27FC236}">
                <a16:creationId xmlns:a16="http://schemas.microsoft.com/office/drawing/2014/main" id="{123AA60A-924B-9B4D-8A35-3C93BB503461}"/>
              </a:ext>
            </a:extLst>
          </p:cNvPr>
          <p:cNvPicPr>
            <a:picLocks noGrp="1" noChangeAspect="1"/>
          </p:cNvPicPr>
          <p:nvPr>
            <p:ph sz="half" idx="2"/>
          </p:nvPr>
        </p:nvPicPr>
        <p:blipFill>
          <a:blip r:embed="rId2"/>
          <a:stretch>
            <a:fillRect/>
          </a:stretch>
        </p:blipFill>
        <p:spPr>
          <a:xfrm>
            <a:off x="8545676" y="2727302"/>
            <a:ext cx="3228647" cy="2450878"/>
          </a:xfrm>
          <a:prstGeom prst="rect">
            <a:avLst/>
          </a:prstGeom>
        </p:spPr>
      </p:pic>
      <p:sp>
        <p:nvSpPr>
          <p:cNvPr id="5" name="Slide Number Placeholder 4">
            <a:extLst>
              <a:ext uri="{FF2B5EF4-FFF2-40B4-BE49-F238E27FC236}">
                <a16:creationId xmlns:a16="http://schemas.microsoft.com/office/drawing/2014/main" id="{93603850-C133-1B42-8F9D-DDA2FF39BC20}"/>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dirty="0"/>
          </a:p>
        </p:txBody>
      </p:sp>
    </p:spTree>
    <p:extLst>
      <p:ext uri="{BB962C8B-B14F-4D97-AF65-F5344CB8AC3E}">
        <p14:creationId xmlns:p14="http://schemas.microsoft.com/office/powerpoint/2010/main" val="366744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A2CB7-6757-0A46-B980-78D171F06EE0}"/>
              </a:ext>
            </a:extLst>
          </p:cNvPr>
          <p:cNvSpPr>
            <a:spLocks noGrp="1"/>
          </p:cNvSpPr>
          <p:nvPr>
            <p:ph type="title"/>
          </p:nvPr>
        </p:nvSpPr>
        <p:spPr/>
        <p:txBody>
          <a:bodyPr/>
          <a:lstStyle/>
          <a:p>
            <a:r>
              <a:rPr lang="en-US" dirty="0"/>
              <a:t>FCCI Examinations</a:t>
            </a:r>
          </a:p>
        </p:txBody>
      </p:sp>
      <p:sp>
        <p:nvSpPr>
          <p:cNvPr id="5" name="Slide Number Placeholder 4">
            <a:extLst>
              <a:ext uri="{FF2B5EF4-FFF2-40B4-BE49-F238E27FC236}">
                <a16:creationId xmlns:a16="http://schemas.microsoft.com/office/drawing/2014/main" id="{93603850-C133-1B42-8F9D-DDA2FF39BC20}"/>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8" name="Picture 7">
            <a:extLst>
              <a:ext uri="{FF2B5EF4-FFF2-40B4-BE49-F238E27FC236}">
                <a16:creationId xmlns:a16="http://schemas.microsoft.com/office/drawing/2014/main" id="{03CC4FEE-5E4B-4648-BAD0-93AD88FDE83D}"/>
              </a:ext>
            </a:extLst>
          </p:cNvPr>
          <p:cNvPicPr>
            <a:picLocks noChangeAspect="1"/>
          </p:cNvPicPr>
          <p:nvPr/>
        </p:nvPicPr>
        <p:blipFill>
          <a:blip r:embed="rId2"/>
          <a:stretch>
            <a:fillRect/>
          </a:stretch>
        </p:blipFill>
        <p:spPr>
          <a:xfrm>
            <a:off x="2033887" y="1756041"/>
            <a:ext cx="8124226" cy="4965436"/>
          </a:xfrm>
          <a:prstGeom prst="rect">
            <a:avLst/>
          </a:prstGeom>
        </p:spPr>
      </p:pic>
    </p:spTree>
    <p:extLst>
      <p:ext uri="{BB962C8B-B14F-4D97-AF65-F5344CB8AC3E}">
        <p14:creationId xmlns:p14="http://schemas.microsoft.com/office/powerpoint/2010/main" val="213779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C6E9-00C8-9843-9251-F723AE8FA04B}"/>
              </a:ext>
            </a:extLst>
          </p:cNvPr>
          <p:cNvSpPr>
            <a:spLocks noGrp="1"/>
          </p:cNvSpPr>
          <p:nvPr>
            <p:ph type="title"/>
          </p:nvPr>
        </p:nvSpPr>
        <p:spPr/>
        <p:txBody>
          <a:bodyPr/>
          <a:lstStyle/>
          <a:p>
            <a:r>
              <a:rPr lang="en-US" dirty="0"/>
              <a:t>FCCI Compositions</a:t>
            </a:r>
          </a:p>
        </p:txBody>
      </p:sp>
      <p:sp>
        <p:nvSpPr>
          <p:cNvPr id="3" name="Content Placeholder 2">
            <a:extLst>
              <a:ext uri="{FF2B5EF4-FFF2-40B4-BE49-F238E27FC236}">
                <a16:creationId xmlns:a16="http://schemas.microsoft.com/office/drawing/2014/main" id="{B7882736-56D1-444D-AC5D-65EA56DDB895}"/>
              </a:ext>
            </a:extLst>
          </p:cNvPr>
          <p:cNvSpPr>
            <a:spLocks noGrp="1"/>
          </p:cNvSpPr>
          <p:nvPr>
            <p:ph sz="half" idx="1"/>
          </p:nvPr>
        </p:nvSpPr>
        <p:spPr/>
        <p:txBody>
          <a:bodyPr/>
          <a:lstStyle/>
          <a:p>
            <a:r>
              <a:rPr lang="en-US" sz="2400" dirty="0"/>
              <a:t>Element DP-16 was the only fuel element in which a sample was generated for analysis using SEM/EDS, in addition to the more typical OM and EPMA analyses usually performed on fuel elements</a:t>
            </a:r>
          </a:p>
          <a:p>
            <a:r>
              <a:rPr lang="en-US" sz="2400" dirty="0"/>
              <a:t>U-16Pu-23Zr and HT-9 cladding</a:t>
            </a:r>
          </a:p>
          <a:p>
            <a:r>
              <a:rPr lang="en-US" sz="2400" dirty="0"/>
              <a:t>X-ray analysis maps at the right</a:t>
            </a:r>
          </a:p>
          <a:p>
            <a:endParaRPr lang="en-US" sz="2400" dirty="0"/>
          </a:p>
        </p:txBody>
      </p:sp>
      <p:sp>
        <p:nvSpPr>
          <p:cNvPr id="5" name="Slide Number Placeholder 4">
            <a:extLst>
              <a:ext uri="{FF2B5EF4-FFF2-40B4-BE49-F238E27FC236}">
                <a16:creationId xmlns:a16="http://schemas.microsoft.com/office/drawing/2014/main" id="{D2796F3F-B650-5D46-B2E8-8AA1D3A287BF}"/>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6" name="Picture 5">
            <a:extLst>
              <a:ext uri="{FF2B5EF4-FFF2-40B4-BE49-F238E27FC236}">
                <a16:creationId xmlns:a16="http://schemas.microsoft.com/office/drawing/2014/main" id="{D96BE436-DEAA-094F-A5E7-4F9B9DEB1BCE}"/>
              </a:ext>
            </a:extLst>
          </p:cNvPr>
          <p:cNvPicPr>
            <a:picLocks noChangeAspect="1"/>
          </p:cNvPicPr>
          <p:nvPr/>
        </p:nvPicPr>
        <p:blipFill>
          <a:blip r:embed="rId2"/>
          <a:stretch>
            <a:fillRect/>
          </a:stretch>
        </p:blipFill>
        <p:spPr>
          <a:xfrm>
            <a:off x="643104" y="5772600"/>
            <a:ext cx="5917483" cy="274320"/>
          </a:xfrm>
          <a:prstGeom prst="rect">
            <a:avLst/>
          </a:prstGeom>
        </p:spPr>
      </p:pic>
      <p:pic>
        <p:nvPicPr>
          <p:cNvPr id="10" name="Picture 9">
            <a:extLst>
              <a:ext uri="{FF2B5EF4-FFF2-40B4-BE49-F238E27FC236}">
                <a16:creationId xmlns:a16="http://schemas.microsoft.com/office/drawing/2014/main" id="{52902A3A-2A56-3046-B53F-CDE59145D7A7}"/>
              </a:ext>
            </a:extLst>
          </p:cNvPr>
          <p:cNvPicPr>
            <a:picLocks noChangeAspect="1"/>
          </p:cNvPicPr>
          <p:nvPr/>
        </p:nvPicPr>
        <p:blipFill>
          <a:blip r:embed="rId3"/>
          <a:stretch>
            <a:fillRect/>
          </a:stretch>
        </p:blipFill>
        <p:spPr>
          <a:xfrm>
            <a:off x="7238607" y="1778930"/>
            <a:ext cx="2997985" cy="4945229"/>
          </a:xfrm>
          <a:prstGeom prst="rect">
            <a:avLst/>
          </a:prstGeom>
        </p:spPr>
      </p:pic>
      <p:sp>
        <p:nvSpPr>
          <p:cNvPr id="11" name="Rectangle 10">
            <a:extLst>
              <a:ext uri="{FF2B5EF4-FFF2-40B4-BE49-F238E27FC236}">
                <a16:creationId xmlns:a16="http://schemas.microsoft.com/office/drawing/2014/main" id="{1329AAE4-FE33-4149-904E-20FA3B58B45E}"/>
              </a:ext>
            </a:extLst>
          </p:cNvPr>
          <p:cNvSpPr/>
          <p:nvPr/>
        </p:nvSpPr>
        <p:spPr>
          <a:xfrm>
            <a:off x="10379895" y="3423762"/>
            <a:ext cx="939746" cy="1477328"/>
          </a:xfrm>
          <a:prstGeom prst="rect">
            <a:avLst/>
          </a:prstGeom>
        </p:spPr>
        <p:txBody>
          <a:bodyPr wrap="square">
            <a:spAutoFit/>
          </a:bodyPr>
          <a:lstStyle/>
          <a:p>
            <a:r>
              <a:rPr lang="en-US" dirty="0">
                <a:latin typeface="Helvetica" pitchFamily="2" charset="0"/>
              </a:rPr>
              <a:t>(b) U, (c) Pu, (d) Zr, (e) Fe, (f) Cr</a:t>
            </a:r>
            <a:endParaRPr lang="en-US" dirty="0">
              <a:effectLst/>
              <a:latin typeface="Helvetica" pitchFamily="2" charset="0"/>
            </a:endParaRPr>
          </a:p>
        </p:txBody>
      </p:sp>
    </p:spTree>
    <p:extLst>
      <p:ext uri="{BB962C8B-B14F-4D97-AF65-F5344CB8AC3E}">
        <p14:creationId xmlns:p14="http://schemas.microsoft.com/office/powerpoint/2010/main" val="39616772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35024</TotalTime>
  <Words>2008</Words>
  <Application>Microsoft Macintosh PowerPoint</Application>
  <PresentationFormat>Widescreen</PresentationFormat>
  <Paragraphs>222</Paragraphs>
  <Slides>36</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Calibri Light</vt:lpstr>
      <vt:lpstr>Helvetica</vt:lpstr>
      <vt:lpstr>Symbol</vt:lpstr>
      <vt:lpstr>Custom Design</vt:lpstr>
      <vt:lpstr>1_NCStateU-horizontal-left-logo</vt:lpstr>
      <vt:lpstr>NE 795: Advanced Reactor Materials</vt:lpstr>
      <vt:lpstr>Exam Results</vt:lpstr>
      <vt:lpstr>Last Time</vt:lpstr>
      <vt:lpstr>Paper Presentations</vt:lpstr>
      <vt:lpstr>Presentation 1 topic assignments:</vt:lpstr>
      <vt:lpstr>FCCI</vt:lpstr>
      <vt:lpstr>FCCI Compositions</vt:lpstr>
      <vt:lpstr>FCCI Examinations</vt:lpstr>
      <vt:lpstr>FCCI Compositions</vt:lpstr>
      <vt:lpstr>FCCI Compositions</vt:lpstr>
      <vt:lpstr>FCCI Compositions</vt:lpstr>
      <vt:lpstr>FCCI </vt:lpstr>
      <vt:lpstr>FCCI </vt:lpstr>
      <vt:lpstr>Melting Experiments</vt:lpstr>
      <vt:lpstr>Metal fuel fabrication</vt:lpstr>
      <vt:lpstr>Metal Fuel Fabrication</vt:lpstr>
      <vt:lpstr>Metal Fuel Fabrication</vt:lpstr>
      <vt:lpstr>Metal Fuel Fabrication</vt:lpstr>
      <vt:lpstr>Reprocessing</vt:lpstr>
      <vt:lpstr>IFR Pyroprocess</vt:lpstr>
      <vt:lpstr>IFR Pyroprocess</vt:lpstr>
      <vt:lpstr>IFR Pyroprocess</vt:lpstr>
      <vt:lpstr>Refabrication</vt:lpstr>
      <vt:lpstr>Metallic fuel performance modeling</vt:lpstr>
      <vt:lpstr>Metallic Fuel Phenomena</vt:lpstr>
      <vt:lpstr>Constituent Redistribution Models</vt:lpstr>
      <vt:lpstr>Constituent Redistribution Models</vt:lpstr>
      <vt:lpstr>Constituent Redistribution Models</vt:lpstr>
      <vt:lpstr>Temperature Predictions</vt:lpstr>
      <vt:lpstr>Porosity Predictions</vt:lpstr>
      <vt:lpstr>Porosity Predictions</vt:lpstr>
      <vt:lpstr>Mechanical Properties</vt:lpstr>
      <vt:lpstr>BISON Testing</vt:lpstr>
      <vt:lpstr>Other Codes</vt:lpstr>
      <vt:lpstr>Other Codes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98</cp:revision>
  <dcterms:created xsi:type="dcterms:W3CDTF">2019-12-09T16:44:02Z</dcterms:created>
  <dcterms:modified xsi:type="dcterms:W3CDTF">2023-09-21T21:17:24Z</dcterms:modified>
</cp:coreProperties>
</file>